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5" r:id="rId1"/>
  </p:sldMasterIdLst>
  <p:notesMasterIdLst>
    <p:notesMasterId r:id="rId28"/>
  </p:notesMasterIdLst>
  <p:handoutMasterIdLst>
    <p:handoutMasterId r:id="rId29"/>
  </p:handoutMasterIdLst>
  <p:sldIdLst>
    <p:sldId id="397" r:id="rId2"/>
    <p:sldId id="383" r:id="rId3"/>
    <p:sldId id="384" r:id="rId4"/>
    <p:sldId id="402" r:id="rId5"/>
    <p:sldId id="362" r:id="rId6"/>
    <p:sldId id="299" r:id="rId7"/>
    <p:sldId id="374" r:id="rId8"/>
    <p:sldId id="298" r:id="rId9"/>
    <p:sldId id="410" r:id="rId10"/>
    <p:sldId id="375" r:id="rId11"/>
    <p:sldId id="376" r:id="rId12"/>
    <p:sldId id="321" r:id="rId13"/>
    <p:sldId id="380" r:id="rId14"/>
    <p:sldId id="411" r:id="rId15"/>
    <p:sldId id="398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00" r:id="rId24"/>
    <p:sldId id="382" r:id="rId25"/>
    <p:sldId id="399" r:id="rId26"/>
    <p:sldId id="401" r:id="rId27"/>
  </p:sldIdLst>
  <p:sldSz cx="9144000" cy="6858000" type="screen4x3"/>
  <p:notesSz cx="6858000" cy="91440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0000"/>
    <a:srgbClr val="B3C3D3"/>
    <a:srgbClr val="002B5C"/>
    <a:srgbClr val="ADC6D7"/>
    <a:srgbClr val="00BEB9"/>
    <a:srgbClr val="00CAC5"/>
    <a:srgbClr val="00CFCA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8" autoAdjust="0"/>
    <p:restoredTop sz="96163" autoAdjust="0"/>
  </p:normalViewPr>
  <p:slideViewPr>
    <p:cSldViewPr>
      <p:cViewPr varScale="1">
        <p:scale>
          <a:sx n="114" d="100"/>
          <a:sy n="114" d="100"/>
        </p:scale>
        <p:origin x="1662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41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-3714"/>
    </p:cViewPr>
  </p:sorterViewPr>
  <p:notesViewPr>
    <p:cSldViewPr>
      <p:cViewPr varScale="1">
        <p:scale>
          <a:sx n="87" d="100"/>
          <a:sy n="87" d="100"/>
        </p:scale>
        <p:origin x="3840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9562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03F7FA54-1521-4DD7-9404-29EC1BA7038B}" type="datetimeFigureOut">
              <a:rPr lang="en-US"/>
              <a:pPr>
                <a:defRPr/>
              </a:pPr>
              <a:t>10/1/2021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fld id="{EBFD8F90-EA37-43C3-8ED6-D915013D74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020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187DA6-9D68-43E7-AA9D-C90409D7E9F2}" type="slidenum">
              <a:rPr lang="en-US"/>
              <a:pPr/>
              <a:t>5</a:t>
            </a:fld>
            <a:endParaRPr lang="en-US"/>
          </a:p>
        </p:txBody>
      </p:sp>
      <p:sp>
        <p:nvSpPr>
          <p:cNvPr id="733186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3187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15</a:t>
            </a:r>
          </a:p>
        </p:txBody>
      </p:sp>
      <p:sp>
        <p:nvSpPr>
          <p:cNvPr id="733188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3189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33190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733191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0901C3-9306-4F2E-828A-80A73311AF6F}" type="slidenum">
              <a:rPr lang="en-US"/>
              <a:pPr/>
              <a:t>6</a:t>
            </a:fld>
            <a:endParaRPr lang="en-US"/>
          </a:p>
        </p:txBody>
      </p:sp>
      <p:sp>
        <p:nvSpPr>
          <p:cNvPr id="612354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5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050" tIns="0" rIns="19050" bIns="0" anchor="b"/>
          <a:lstStyle/>
          <a:p>
            <a:pPr algn="r"/>
            <a:r>
              <a:rPr lang="en-US" sz="1000" i="1">
                <a:latin typeface="Times New Roman" pitchFamily="18" charset="0"/>
              </a:rPr>
              <a:t>15</a:t>
            </a:r>
          </a:p>
        </p:txBody>
      </p:sp>
      <p:sp>
        <p:nvSpPr>
          <p:cNvPr id="612356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7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61235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612359" name="Rectangle 7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5726181"/>
      </p:ext>
    </p:extLst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36413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598013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995549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580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88861331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8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9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142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771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771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571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of 33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5371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pPr/>
              <a:t>4:23 PM</a:t>
            </a:fld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971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123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l" eaLnBrk="1" hangingPunct="1">
        <a:buNone/>
        <a:defRPr sz="4400" b="1">
          <a:solidFill>
            <a:schemeClr val="tx1">
              <a:alpha val="100000"/>
            </a:schemeClr>
          </a:solidFill>
          <a:latin typeface="Arial" panose="020B0604020202020204" pitchFamily="34" charset="0"/>
          <a:cs typeface="Arial" panose="020B0604020202020204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Arial" panose="020B0604020202020204" pitchFamily="34" charset="0"/>
          <a:cs typeface="Arial" panose="020B0604020202020204" pitchFamily="34" charset="0"/>
        </a:defRPr>
      </a:lvl1pPr>
      <a:lvl2pPr marL="742950" indent="-285750" eaLnBrk="1" hangingPunct="1">
        <a:buChar char="–"/>
        <a:defRPr sz="2800"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eaLnBrk="1" hangingPunct="1">
        <a:buChar char="•"/>
        <a:defRPr sz="2400"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eaLnBrk="1" hangingPunct="1">
        <a:buChar char="–"/>
        <a:defRPr sz="2000"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eaLnBrk="1" hangingPunct="1">
        <a:buChar char="»"/>
        <a:defRPr sz="1800"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r>
              <a:rPr lang="en-US" dirty="0"/>
              <a:t>Week 9: Asset Pricing Models II </a:t>
            </a: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FIN 377: Investments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586671"/>
      </p:ext>
    </p:extLst>
  </p:cSld>
  <p:clrMapOvr>
    <a:masterClrMapping/>
  </p:clrMapOvr>
  <p:transition spd="med">
    <p:fade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idx="1"/>
          </p:nvPr>
        </p:nvSpPr>
        <p:spPr>
          <a:xfrm>
            <a:off x="838200" y="1371600"/>
            <a:ext cx="8001000" cy="4817165"/>
          </a:xfrm>
        </p:spPr>
        <p:txBody>
          <a:bodyPr>
            <a:normAutofit/>
          </a:bodyPr>
          <a:lstStyle/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Wide variety of empirical factors in practice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Alternative models identify different economic influences</a:t>
            </a:r>
          </a:p>
          <a:p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Two approaches:</a:t>
            </a:r>
          </a:p>
          <a:p>
            <a:pPr lvl="1"/>
            <a:r>
              <a:rPr lang="en-CA" dirty="0"/>
              <a:t>Macroeconomic risk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</a:p>
          <a:p>
            <a:pPr lvl="1"/>
            <a:r>
              <a:rPr lang="en-CA" dirty="0"/>
              <a:t>Microeconomic risk </a:t>
            </a:r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factors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7.5.1 Multifactor Models in Practice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idx="1"/>
          </p:nvPr>
        </p:nvSpPr>
        <p:spPr>
          <a:xfrm>
            <a:off x="304800" y="1355035"/>
            <a:ext cx="8435068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2800" b="1" dirty="0">
                <a:latin typeface="Arial" panose="020B0604020202020204" pitchFamily="34" charset="0"/>
                <a:cs typeface="Arial" panose="020B0604020202020204" pitchFamily="34" charset="0"/>
              </a:rPr>
              <a:t>Macroeconomic-Based Risk Factor Models</a:t>
            </a:r>
          </a:p>
          <a:p>
            <a:pPr lvl="1"/>
            <a:r>
              <a:rPr lang="en-CA" dirty="0">
                <a:latin typeface="Arial" panose="020B0604020202020204" pitchFamily="34" charset="0"/>
                <a:cs typeface="Arial" panose="020B0604020202020204" pitchFamily="34" charset="0"/>
              </a:rPr>
              <a:t>Chen, Roll, and Ross (1986):</a:t>
            </a:r>
          </a:p>
          <a:p>
            <a:pPr lvl="1"/>
            <a:endParaRPr lang="en-CA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1">
              <a:buNone/>
            </a:pPr>
            <a:r>
              <a:rPr lang="en-CA" sz="2000" dirty="0">
                <a:latin typeface="Arial" panose="020B0604020202020204" pitchFamily="34" charset="0"/>
                <a:cs typeface="Arial" panose="020B0604020202020204" pitchFamily="34" charset="0"/>
              </a:rPr>
              <a:t>where:</a:t>
            </a:r>
          </a:p>
          <a:p>
            <a:pPr lvl="1"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Multifactor Models in Practice </a:t>
            </a:r>
          </a:p>
        </p:txBody>
      </p:sp>
      <p:pic>
        <p:nvPicPr>
          <p:cNvPr id="7577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908" y="2743200"/>
            <a:ext cx="8958184" cy="5925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577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5816" y="3618644"/>
            <a:ext cx="8958184" cy="22104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502465"/>
            <a:ext cx="851535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Fama and French </a:t>
            </a:r>
            <a:r>
              <a:rPr lang="en-US" dirty="0"/>
              <a:t>Three-Factor Model</a:t>
            </a:r>
          </a:p>
          <a:p>
            <a:pPr marL="0" indent="0"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(1993), multifactor </a:t>
            </a:r>
            <a:r>
              <a:rPr lang="en-US" dirty="0"/>
              <a:t>microeconomic model </a:t>
            </a:r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SMB (i.e. small minus big) = return to a portfolio of small cap stocks less the return to a portfolio of large cap stocks</a:t>
            </a: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HML (i.e. high minus low) = return to a portfolio of stocks with high ratios of book-to-market values less the return to a portfolio of low book-to-market value stocks</a:t>
            </a:r>
          </a:p>
          <a:p>
            <a:pPr lvl="1">
              <a:lnSpc>
                <a:spcPct val="120000"/>
              </a:lnSpc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000" dirty="0"/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Multifactor Models in Practice </a:t>
            </a:r>
          </a:p>
        </p:txBody>
      </p:sp>
      <p:pic>
        <p:nvPicPr>
          <p:cNvPr id="778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819400"/>
            <a:ext cx="85344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9CD49AC8-0A71-4CD5-84E4-1CE01173CD8E}"/>
              </a:ext>
            </a:extLst>
          </p:cNvPr>
          <p:cNvSpPr/>
          <p:nvPr/>
        </p:nvSpPr>
        <p:spPr>
          <a:xfrm>
            <a:off x="5410200" y="2891499"/>
            <a:ext cx="2743200" cy="4654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458200" cy="4876800"/>
          </a:xfrm>
        </p:spPr>
        <p:txBody>
          <a:bodyPr>
            <a:normAutofit/>
          </a:bodyPr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Carhart (1997): </a:t>
            </a:r>
            <a:r>
              <a:rPr lang="en-US" dirty="0"/>
              <a:t>Four-factor model,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Fama-French three-factor model </a:t>
            </a: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momentum</a:t>
            </a:r>
          </a:p>
          <a:p>
            <a:pPr lvl="1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Tendency for firms with positive returns to produce positive future returns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where</a:t>
            </a:r>
          </a:p>
          <a:p>
            <a:pPr>
              <a:buNone/>
            </a:pPr>
            <a:r>
              <a:rPr lang="en-US" sz="2000" i="1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MOM</a:t>
            </a:r>
            <a:r>
              <a:rPr lang="en-US" sz="20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= the momentum factor</a:t>
            </a:r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7.5.1 Multifactor Models in Practice</a:t>
            </a:r>
          </a:p>
        </p:txBody>
      </p:sp>
      <p:pic>
        <p:nvPicPr>
          <p:cNvPr id="808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5862" y="4191000"/>
            <a:ext cx="8568812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0659" name="Rectangle 3"/>
          <p:cNvSpPr>
            <a:spLocks noGrp="1" noChangeArrowheads="1"/>
          </p:cNvSpPr>
          <p:nvPr>
            <p:ph idx="1"/>
          </p:nvPr>
        </p:nvSpPr>
        <p:spPr>
          <a:xfrm>
            <a:off x="167937" y="1307307"/>
            <a:ext cx="8915400" cy="4876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Fama and French </a:t>
            </a:r>
            <a:r>
              <a:rPr lang="en-CA" sz="3200" dirty="0"/>
              <a:t>Five-Factor Model 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(2015): Three-factor model </a:t>
            </a:r>
            <a:r>
              <a:rPr lang="en-CA" sz="3200" i="1" dirty="0">
                <a:latin typeface="Arial" panose="020B0604020202020204" pitchFamily="34" charset="0"/>
                <a:cs typeface="Arial" panose="020B0604020202020204" pitchFamily="34" charset="0"/>
              </a:rPr>
              <a:t>plus</a:t>
            </a:r>
            <a:r>
              <a:rPr lang="en-CA" sz="3200" dirty="0">
                <a:latin typeface="Arial" panose="020B0604020202020204" pitchFamily="34" charset="0"/>
                <a:cs typeface="Arial" panose="020B0604020202020204" pitchFamily="34" charset="0"/>
              </a:rPr>
              <a:t> two additional terms to account for company quality</a:t>
            </a:r>
          </a:p>
          <a:p>
            <a:pPr lvl="1"/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Corporate profitability risk exposure and </a:t>
            </a:r>
          </a:p>
          <a:p>
            <a:pPr lvl="1"/>
            <a:r>
              <a:rPr lang="en-CA" sz="2400" dirty="0"/>
              <a:t>C</a:t>
            </a:r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orporate investment risk exposure</a:t>
            </a:r>
          </a:p>
          <a:p>
            <a:pPr>
              <a:buNone/>
            </a:pPr>
            <a:endParaRPr lang="en-CA" sz="2000" dirty="0"/>
          </a:p>
          <a:p>
            <a:pPr>
              <a:buNone/>
            </a:pP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CA" sz="2000" dirty="0"/>
              <a:t>	</a:t>
            </a:r>
            <a:endParaRPr lang="en-CA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itle 4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7.5.1 Multifactor Models in Practice</a:t>
            </a:r>
          </a:p>
        </p:txBody>
      </p:sp>
      <p:pic>
        <p:nvPicPr>
          <p:cNvPr id="819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968" y="3718443"/>
            <a:ext cx="9083337" cy="465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3914" y="4328928"/>
            <a:ext cx="8823443" cy="15974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3DEE233-4EC1-4E82-8D79-33A35A9BC9F5}"/>
              </a:ext>
            </a:extLst>
          </p:cNvPr>
          <p:cNvSpPr/>
          <p:nvPr/>
        </p:nvSpPr>
        <p:spPr>
          <a:xfrm>
            <a:off x="6096000" y="3714423"/>
            <a:ext cx="2317074" cy="465401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2. Current Events</a:t>
            </a:r>
            <a:br>
              <a:rPr lang="en-US" dirty="0"/>
            </a:br>
            <a:r>
              <a:rPr lang="en-US" dirty="0"/>
              <a:t>Exam Review</a:t>
            </a:r>
          </a:p>
        </p:txBody>
      </p:sp>
    </p:spTree>
    <p:extLst>
      <p:ext uri="{BB962C8B-B14F-4D97-AF65-F5344CB8AC3E}">
        <p14:creationId xmlns:p14="http://schemas.microsoft.com/office/powerpoint/2010/main" val="1971743013"/>
      </p:ext>
    </p:extLst>
  </p:cSld>
  <p:clrMapOvr>
    <a:masterClrMapping/>
  </p:clrMapOvr>
  <p:transition spd="med"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93FA57-711A-45ED-ACB1-9F55164E8A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x</a:t>
            </a:r>
          </a:p>
          <a:p>
            <a:pPr marL="742950" indent="-7429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x</a:t>
            </a:r>
          </a:p>
          <a:p>
            <a:pPr marL="742950" indent="-7429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x</a:t>
            </a:r>
          </a:p>
          <a:p>
            <a:pPr marL="742950" indent="-7429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x</a:t>
            </a:r>
          </a:p>
          <a:p>
            <a:pPr marL="742950" indent="-742950">
              <a:lnSpc>
                <a:spcPct val="160000"/>
              </a:lnSpc>
              <a:buFont typeface="+mj-lt"/>
              <a:buAutoNum type="arabicPeriod"/>
            </a:pPr>
            <a:r>
              <a:rPr lang="en-US" dirty="0"/>
              <a:t>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7D8818-895E-4937-BC5B-83564C98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Answer 1-5</a:t>
            </a:r>
          </a:p>
        </p:txBody>
      </p:sp>
    </p:spTree>
    <p:extLst>
      <p:ext uri="{BB962C8B-B14F-4D97-AF65-F5344CB8AC3E}">
        <p14:creationId xmlns:p14="http://schemas.microsoft.com/office/powerpoint/2010/main" val="42806064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FB93FA57-711A-45ED-ACB1-9F55164E8A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eriod" startAt="6"/>
            </a:pPr>
            <a:r>
              <a:rPr lang="en-US" sz="2400" dirty="0"/>
              <a:t>x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eriod" startAt="6"/>
            </a:pPr>
            <a:r>
              <a:rPr lang="en-US" sz="2400" dirty="0"/>
              <a:t>x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eriod" startAt="6"/>
            </a:pPr>
            <a:r>
              <a:rPr lang="en-US" sz="2400" dirty="0"/>
              <a:t>x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eriod" startAt="6"/>
            </a:pPr>
            <a:r>
              <a:rPr lang="en-US" sz="2400" dirty="0"/>
              <a:t>x</a:t>
            </a:r>
          </a:p>
          <a:p>
            <a:pPr marL="742950" indent="-742950">
              <a:lnSpc>
                <a:spcPct val="110000"/>
              </a:lnSpc>
              <a:buFont typeface="+mj-lt"/>
              <a:buAutoNum type="arabicPeriod" startAt="6"/>
            </a:pPr>
            <a:r>
              <a:rPr lang="en-US" sz="2400" dirty="0"/>
              <a:t>x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D7D8818-895E-4937-BC5B-83564C980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Short Answer 6-10</a:t>
            </a:r>
          </a:p>
        </p:txBody>
      </p:sp>
    </p:spTree>
    <p:extLst>
      <p:ext uri="{BB962C8B-B14F-4D97-AF65-F5344CB8AC3E}">
        <p14:creationId xmlns:p14="http://schemas.microsoft.com/office/powerpoint/2010/main" val="3195558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4BBE9C-8AD0-4D2B-A983-058EF44424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6F2480-3DE4-42D4-B753-33FE5EAD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1</a:t>
            </a:r>
          </a:p>
        </p:txBody>
      </p:sp>
    </p:spTree>
    <p:extLst>
      <p:ext uri="{BB962C8B-B14F-4D97-AF65-F5344CB8AC3E}">
        <p14:creationId xmlns:p14="http://schemas.microsoft.com/office/powerpoint/2010/main" val="24748944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4BBE9C-8AD0-4D2B-A983-058EF44424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6F2480-3DE4-42D4-B753-33FE5EAD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2</a:t>
            </a:r>
          </a:p>
        </p:txBody>
      </p:sp>
    </p:spTree>
    <p:extLst>
      <p:ext uri="{BB962C8B-B14F-4D97-AF65-F5344CB8AC3E}">
        <p14:creationId xmlns:p14="http://schemas.microsoft.com/office/powerpoint/2010/main" val="15573723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en-US" sz="3600" dirty="0"/>
              <a:t>Review and Questions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Current Events: Exam Review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sz="3600" dirty="0"/>
              <a:t>Practice Problems</a:t>
            </a:r>
          </a:p>
          <a:p>
            <a:pPr marL="742950" indent="-742950">
              <a:buFont typeface="+mj-lt"/>
              <a:buAutoNum type="arabicPeriod"/>
            </a:pPr>
            <a:endParaRPr lang="en-US" sz="3600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Excel Skills: Max and Min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15446898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4BBE9C-8AD0-4D2B-A983-058EF44424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6F2480-3DE4-42D4-B753-33FE5EAD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3</a:t>
            </a:r>
          </a:p>
        </p:txBody>
      </p:sp>
    </p:spTree>
    <p:extLst>
      <p:ext uri="{BB962C8B-B14F-4D97-AF65-F5344CB8AC3E}">
        <p14:creationId xmlns:p14="http://schemas.microsoft.com/office/powerpoint/2010/main" val="262863373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4BBE9C-8AD0-4D2B-A983-058EF44424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6F2480-3DE4-42D4-B753-33FE5EAD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4</a:t>
            </a:r>
          </a:p>
        </p:txBody>
      </p:sp>
    </p:spTree>
    <p:extLst>
      <p:ext uri="{BB962C8B-B14F-4D97-AF65-F5344CB8AC3E}">
        <p14:creationId xmlns:p14="http://schemas.microsoft.com/office/powerpoint/2010/main" val="236923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9C4BBE9C-8AD0-4D2B-A983-058EF44424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770" y="1600200"/>
            <a:ext cx="8305229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96F2480-3DE4-42D4-B753-33FE5EADEB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5</a:t>
            </a:r>
          </a:p>
        </p:txBody>
      </p:sp>
    </p:spTree>
    <p:extLst>
      <p:ext uri="{BB962C8B-B14F-4D97-AF65-F5344CB8AC3E}">
        <p14:creationId xmlns:p14="http://schemas.microsoft.com/office/powerpoint/2010/main" val="199628806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3. Practice Problems</a:t>
            </a:r>
          </a:p>
        </p:txBody>
      </p:sp>
    </p:spTree>
    <p:extLst>
      <p:ext uri="{BB962C8B-B14F-4D97-AF65-F5344CB8AC3E}">
        <p14:creationId xmlns:p14="http://schemas.microsoft.com/office/powerpoint/2010/main" val="412776210"/>
      </p:ext>
    </p:extLst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Consider the following data for two risk factors (1 and 2) and two securities (J and L). What is the </a:t>
            </a:r>
            <a:r>
              <a:rPr lang="en-US" sz="2400" dirty="0" err="1"/>
              <a:t>the</a:t>
            </a:r>
            <a:r>
              <a:rPr lang="en-US" sz="2400" dirty="0"/>
              <a:t> expected returns for both securities?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>
                <a:latin typeface="Symbol" panose="05050102010706020507" pitchFamily="18" charset="2"/>
              </a:rPr>
              <a:t>l</a:t>
            </a:r>
            <a:r>
              <a:rPr lang="en-US" sz="2400" baseline="-25000" dirty="0"/>
              <a:t>0</a:t>
            </a:r>
            <a:r>
              <a:rPr lang="en-US" sz="2400" dirty="0"/>
              <a:t> = 0.03	b</a:t>
            </a:r>
            <a:r>
              <a:rPr lang="en-US" sz="2400" baseline="-25000" dirty="0"/>
              <a:t>J1</a:t>
            </a:r>
            <a:r>
              <a:rPr lang="en-US" sz="2400" dirty="0"/>
              <a:t> = 0.75</a:t>
            </a:r>
          </a:p>
          <a:p>
            <a:pPr marL="0" indent="0">
              <a:buNone/>
            </a:pPr>
            <a:r>
              <a:rPr lang="en-US" sz="2400" dirty="0">
                <a:latin typeface="Symbol" panose="05050102010706020507" pitchFamily="18" charset="2"/>
              </a:rPr>
              <a:t>	l</a:t>
            </a:r>
            <a:r>
              <a:rPr lang="en-US" sz="2400" baseline="-25000" dirty="0"/>
              <a:t>1</a:t>
            </a:r>
            <a:r>
              <a:rPr lang="en-US" sz="2400" dirty="0"/>
              <a:t> = 0.02	b</a:t>
            </a:r>
            <a:r>
              <a:rPr lang="en-US" sz="2400" baseline="-25000" dirty="0"/>
              <a:t>J2</a:t>
            </a:r>
            <a:r>
              <a:rPr lang="en-US" sz="2400" dirty="0"/>
              <a:t> = 1.12</a:t>
            </a:r>
          </a:p>
          <a:p>
            <a:pPr marL="0" indent="0">
              <a:buNone/>
            </a:pPr>
            <a:r>
              <a:rPr lang="en-US" sz="2400" dirty="0">
                <a:latin typeface="Symbol" panose="05050102010706020507" pitchFamily="18" charset="2"/>
              </a:rPr>
              <a:t>	l</a:t>
            </a:r>
            <a:r>
              <a:rPr lang="en-US" sz="2400" baseline="-25000" dirty="0"/>
              <a:t>2</a:t>
            </a:r>
            <a:r>
              <a:rPr lang="en-US" sz="2400" dirty="0"/>
              <a:t> = 0.04	b</a:t>
            </a:r>
            <a:r>
              <a:rPr lang="en-US" sz="2400" baseline="-25000" dirty="0"/>
              <a:t>L1</a:t>
            </a:r>
            <a:r>
              <a:rPr lang="en-US" sz="2400" dirty="0"/>
              <a:t> = 2.10</a:t>
            </a:r>
          </a:p>
          <a:p>
            <a:pPr marL="0" indent="0">
              <a:buNone/>
            </a:pPr>
            <a:r>
              <a:rPr lang="en-US" sz="2400" dirty="0"/>
              <a:t>			b</a:t>
            </a:r>
            <a:r>
              <a:rPr lang="en-US" sz="2400" baseline="-25000" dirty="0"/>
              <a:t>L2</a:t>
            </a:r>
            <a:r>
              <a:rPr lang="en-US" sz="2400" dirty="0"/>
              <a:t> = 1.60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5058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Practice Problem 1</a:t>
            </a:r>
          </a:p>
        </p:txBody>
      </p:sp>
    </p:spTree>
    <p:extLst>
      <p:ext uri="{BB962C8B-B14F-4D97-AF65-F5344CB8AC3E}">
        <p14:creationId xmlns:p14="http://schemas.microsoft.com/office/powerpoint/2010/main" val="49179026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4. Excel Skills</a:t>
            </a:r>
          </a:p>
        </p:txBody>
      </p:sp>
    </p:spTree>
    <p:extLst>
      <p:ext uri="{BB962C8B-B14F-4D97-AF65-F5344CB8AC3E}">
        <p14:creationId xmlns:p14="http://schemas.microsoft.com/office/powerpoint/2010/main" val="1582481560"/>
      </p:ext>
    </p:extLst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hangingPunct="0">
              <a:lnSpc>
                <a:spcPct val="150000"/>
              </a:lnSpc>
            </a:pPr>
            <a:r>
              <a:rPr lang="en-US" dirty="0"/>
              <a:t>MAX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MIN 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INT</a:t>
            </a:r>
          </a:p>
          <a:p>
            <a:pPr hangingPunct="0">
              <a:lnSpc>
                <a:spcPct val="150000"/>
              </a:lnSpc>
            </a:pPr>
            <a:r>
              <a:rPr lang="en-US" dirty="0"/>
              <a:t>ROUND, ROUNDDOWN, ROUNDUP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Maximums and Minimums</a:t>
            </a:r>
          </a:p>
        </p:txBody>
      </p:sp>
    </p:spTree>
    <p:extLst>
      <p:ext uri="{BB962C8B-B14F-4D97-AF65-F5344CB8AC3E}">
        <p14:creationId xmlns:p14="http://schemas.microsoft.com/office/powerpoint/2010/main" val="2878084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606800"/>
            <a:ext cx="8153400" cy="1470025"/>
          </a:xfrm>
        </p:spPr>
        <p:txBody>
          <a:bodyPr/>
          <a:lstStyle/>
          <a:p>
            <a:r>
              <a:rPr lang="en-US" dirty="0"/>
              <a:t>1. Review and Questions</a:t>
            </a:r>
          </a:p>
        </p:txBody>
      </p:sp>
    </p:spTree>
    <p:extLst>
      <p:ext uri="{BB962C8B-B14F-4D97-AF65-F5344CB8AC3E}">
        <p14:creationId xmlns:p14="http://schemas.microsoft.com/office/powerpoint/2010/main" val="3887655154"/>
      </p:ext>
    </p:extLst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70FBB42-1A18-46DA-A7CD-73039E74DA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Arbitrage Pricing Theory (APT)</a:t>
            </a:r>
          </a:p>
          <a:p>
            <a:pPr>
              <a:lnSpc>
                <a:spcPct val="150000"/>
              </a:lnSpc>
            </a:pPr>
            <a:r>
              <a:rPr lang="en-CA" dirty="0"/>
              <a:t>Multifactor Models</a:t>
            </a:r>
          </a:p>
          <a:p>
            <a:pPr lvl="1">
              <a:lnSpc>
                <a:spcPct val="150000"/>
              </a:lnSpc>
            </a:pPr>
            <a:r>
              <a:rPr lang="en-CA" dirty="0" err="1"/>
              <a:t>Fama</a:t>
            </a:r>
            <a:r>
              <a:rPr lang="en-CA" dirty="0"/>
              <a:t> and French Three-Factor Model</a:t>
            </a:r>
          </a:p>
          <a:p>
            <a:pPr>
              <a:lnSpc>
                <a:spcPct val="150000"/>
              </a:lnSpc>
            </a:pPr>
            <a:r>
              <a:rPr lang="en-US" dirty="0"/>
              <a:t>Appendix: Multiple Regression in Excel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5BA73A3-1136-4ADD-8775-BD6E82ED8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Ideas </a:t>
            </a:r>
            <a:r>
              <a:rPr lang="en-US" sz="3200" dirty="0"/>
              <a:t>(</a:t>
            </a:r>
            <a:r>
              <a:rPr lang="en-US" sz="3200"/>
              <a:t>Slides 5.44-80)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4379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163" name="Rectangle 3"/>
          <p:cNvSpPr>
            <a:spLocks noGrp="1" noChangeArrowheads="1"/>
          </p:cNvSpPr>
          <p:nvPr>
            <p:ph idx="1"/>
          </p:nvPr>
        </p:nvSpPr>
        <p:spPr>
          <a:xfrm>
            <a:off x="800100" y="1581150"/>
            <a:ext cx="7543800" cy="48196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/>
          </a:bodyPr>
          <a:lstStyle/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Return on a zero-investment, zero-systematic-risk portfolio is zero when the unique effects are fully diversified</a:t>
            </a:r>
          </a:p>
          <a:p>
            <a:endParaRPr lang="en-C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CA" sz="2400" dirty="0">
                <a:latin typeface="Arial" panose="020B0604020202020204" pitchFamily="34" charset="0"/>
                <a:cs typeface="Arial" panose="020B0604020202020204" pitchFamily="34" charset="0"/>
              </a:rPr>
              <a:t>Expected return on any asset i can be expressed as:</a:t>
            </a:r>
          </a:p>
          <a:p>
            <a:pPr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>
              <a:buNone/>
            </a:pPr>
            <a:endParaRPr lang="en-US" sz="1600" dirty="0"/>
          </a:p>
          <a:p>
            <a:pPr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None/>
            </a:pPr>
            <a:r>
              <a:rPr lang="en-US" sz="1600" dirty="0"/>
              <a:t>		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>
              <a:buFontTx/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Arbitrage Pricing Theory</a:t>
            </a:r>
            <a:endParaRPr lang="en-CA" dirty="0"/>
          </a:p>
        </p:txBody>
      </p:sp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6017" y="3810000"/>
            <a:ext cx="7287883" cy="951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56017" y="4604658"/>
            <a:ext cx="7899743" cy="1344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133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502465"/>
            <a:ext cx="7810500" cy="481965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>
            <a:normAutofit fontScale="77500" lnSpcReduction="20000"/>
          </a:bodyPr>
          <a:lstStyle/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Three major assumptions: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Capital markets perfectly competitive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Investors prefer more to less wealth with certainty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Stochastic process generating asset returns can be expressed as a linear function of a set of </a:t>
            </a:r>
            <a:r>
              <a:rPr lang="en-US" sz="3100" i="1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 factors or indexes 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contrast to CAPM, APT does not assume: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Normally distributed security returns 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Quadratic utility function</a:t>
            </a:r>
          </a:p>
          <a:p>
            <a:pPr marL="788670" lvl="1" indent="-514350">
              <a:lnSpc>
                <a:spcPct val="120000"/>
              </a:lnSpc>
              <a:buFont typeface="+mj-lt"/>
              <a:buAutoNum type="arabicPeriod"/>
            </a:pPr>
            <a:r>
              <a:rPr lang="en-US" sz="3100" dirty="0">
                <a:latin typeface="Arial" panose="020B0604020202020204" pitchFamily="34" charset="0"/>
                <a:cs typeface="Arial" panose="020B0604020202020204" pitchFamily="34" charset="0"/>
              </a:rPr>
              <a:t>A mean-variance efficient market portfolio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7.4 Arbitrage Pricing Theory</a:t>
            </a:r>
            <a:endParaRPr lang="en-CA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473890"/>
            <a:ext cx="86868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multifactor model, investor chooses the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exact number and identity of risk factors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(while the APT model does not specify either of them)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		   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2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Period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return to the 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designated risk factor </a:t>
            </a: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		    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2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=	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ecurity 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i’s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return that can be measured as either a 				nominal or excess return to Security 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Tx/>
              <a:buNone/>
            </a:pPr>
            <a:endParaRPr lang="en-US" sz="2200" i="1" baseline="-250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dirty="0"/>
              <a:t>Multifactor Models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313" y="3581400"/>
            <a:ext cx="8490087" cy="71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7.4 Arbitrage Pricing Theory</a:t>
            </a:r>
          </a:p>
        </p:txBody>
      </p:sp>
      <p:sp>
        <p:nvSpPr>
          <p:cNvPr id="622595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458200" cy="4525963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CAPM is criticized: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Many unrealistic assumptions</a:t>
            </a:r>
          </a:p>
          <a:p>
            <a:pPr lvl="1"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Difficulties in selecting a proxy for the market portfolio</a:t>
            </a:r>
          </a:p>
          <a:p>
            <a:pPr lvl="1"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Pricing theory with fewer assumptions: Arbitrage Pricing Theory (APT)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3426" name="Rectangle 2"/>
          <p:cNvSpPr>
            <a:spLocks noGrp="1" noChangeArrowheads="1"/>
          </p:cNvSpPr>
          <p:nvPr>
            <p:ph idx="1"/>
          </p:nvPr>
        </p:nvSpPr>
        <p:spPr>
          <a:xfrm>
            <a:off x="228600" y="1473890"/>
            <a:ext cx="8686800" cy="51435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In multifactor model, investor chooses the </a:t>
            </a:r>
            <a:r>
              <a:rPr lang="en-US" sz="3200" i="1" dirty="0">
                <a:latin typeface="Arial" panose="020B0604020202020204" pitchFamily="34" charset="0"/>
                <a:cs typeface="Arial" panose="020B0604020202020204" pitchFamily="34" charset="0"/>
              </a:rPr>
              <a:t>exact number and identity of risk factors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(while the APT model does not specify either of them)</a:t>
            </a:r>
          </a:p>
          <a:p>
            <a:pPr lvl="1">
              <a:lnSpc>
                <a:spcPct val="120000"/>
              </a:lnSpc>
              <a:buFontTx/>
              <a:buNone/>
            </a:pPr>
            <a:r>
              <a:rPr lang="en-US" i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en-US" sz="26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400" dirty="0"/>
              <a:t>	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where: </a:t>
            </a:r>
          </a:p>
          <a:p>
            <a:pPr eaLnBrk="0" hangingPunct="0">
              <a:lnSpc>
                <a:spcPct val="60000"/>
              </a:lnSpc>
              <a:spcBef>
                <a:spcPct val="50000"/>
              </a:spcBef>
              <a:buFontTx/>
              <a:buNone/>
            </a:pPr>
            <a:r>
              <a:rPr lang="en-US" sz="2400" i="1" dirty="0">
                <a:latin typeface="Arial" panose="020B0604020202020204" pitchFamily="34" charset="0"/>
                <a:cs typeface="Arial" panose="020B0604020202020204" pitchFamily="34" charset="0"/>
              </a:rPr>
              <a:t>		   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2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=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	Period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return to the 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lang="en-US" sz="2200" dirty="0" err="1"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designated risk factor </a:t>
            </a:r>
          </a:p>
          <a:p>
            <a:pPr eaLnBrk="0" hangingPunct="0">
              <a:spcBef>
                <a:spcPct val="50000"/>
              </a:spcBef>
              <a:buFontTx/>
              <a:buNone/>
            </a:pP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		    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en-US" sz="2200" i="1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2200" i="1" baseline="-25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200" i="1" dirty="0">
                <a:latin typeface="Arial" panose="020B0604020202020204" pitchFamily="34" charset="0"/>
                <a:cs typeface="Arial" panose="020B0604020202020204" pitchFamily="34" charset="0"/>
              </a:rPr>
              <a:t>=	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ecurity 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i’s</a:t>
            </a:r>
            <a:r>
              <a:rPr lang="en-US" sz="2200" dirty="0">
                <a:latin typeface="Arial" panose="020B0604020202020204" pitchFamily="34" charset="0"/>
                <a:cs typeface="Arial" panose="020B0604020202020204" pitchFamily="34" charset="0"/>
              </a:rPr>
              <a:t> return that can be measured as either a 				nominal or excess return to Security </a:t>
            </a:r>
            <a:r>
              <a:rPr lang="en-US" sz="2200" i="1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22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lnSpc>
                <a:spcPct val="120000"/>
              </a:lnSpc>
              <a:buFontTx/>
              <a:buNone/>
            </a:pPr>
            <a:endParaRPr lang="en-US" sz="2200" i="1" baseline="-25000" dirty="0"/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/>
              <a:t>7.5 Multifactor Models and Risk Estimation</a:t>
            </a:r>
          </a:p>
        </p:txBody>
      </p:sp>
      <p:pic>
        <p:nvPicPr>
          <p:cNvPr id="7475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5313" y="3581400"/>
            <a:ext cx="8490087" cy="713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3428</TotalTime>
  <Words>666</Words>
  <Application>Microsoft Office PowerPoint</Application>
  <PresentationFormat>On-screen Show (4:3)</PresentationFormat>
  <Paragraphs>137</Paragraphs>
  <Slides>26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3" baseType="lpstr">
      <vt:lpstr>Arial</vt:lpstr>
      <vt:lpstr>Calibri</vt:lpstr>
      <vt:lpstr>Century Gothic</vt:lpstr>
      <vt:lpstr>Corbel</vt:lpstr>
      <vt:lpstr>Symbol</vt:lpstr>
      <vt:lpstr>Times New Roman</vt:lpstr>
      <vt:lpstr>Contemporary blue</vt:lpstr>
      <vt:lpstr>FIN 377: Investments</vt:lpstr>
      <vt:lpstr>Overview</vt:lpstr>
      <vt:lpstr>1. Review and Questions</vt:lpstr>
      <vt:lpstr>Key Ideas (Slides 5.44-80)</vt:lpstr>
      <vt:lpstr>Arbitrage Pricing Theory</vt:lpstr>
      <vt:lpstr>7.4 Arbitrage Pricing Theory</vt:lpstr>
      <vt:lpstr>Multifactor Models</vt:lpstr>
      <vt:lpstr>7.4 Arbitrage Pricing Theory</vt:lpstr>
      <vt:lpstr>7.5 Multifactor Models and Risk Estimation</vt:lpstr>
      <vt:lpstr>7.5.1 Multifactor Models in Practice</vt:lpstr>
      <vt:lpstr>Multifactor Models in Practice </vt:lpstr>
      <vt:lpstr>Multifactor Models in Practice </vt:lpstr>
      <vt:lpstr>7.5.1 Multifactor Models in Practice</vt:lpstr>
      <vt:lpstr>7.5.1 Multifactor Models in Practice</vt:lpstr>
      <vt:lpstr>2. Current Events Exam Review</vt:lpstr>
      <vt:lpstr>Short Answer 1-5</vt:lpstr>
      <vt:lpstr>Short Answer 6-10</vt:lpstr>
      <vt:lpstr>Problem 1</vt:lpstr>
      <vt:lpstr>Problem 2</vt:lpstr>
      <vt:lpstr>Problem 3</vt:lpstr>
      <vt:lpstr>Problem 4</vt:lpstr>
      <vt:lpstr>Problem 5</vt:lpstr>
      <vt:lpstr>3. Practice Problems</vt:lpstr>
      <vt:lpstr>Practice Problem 1</vt:lpstr>
      <vt:lpstr>4. Excel Skills</vt:lpstr>
      <vt:lpstr>Maximums and Minimums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</dc:creator>
  <cp:lastModifiedBy>Schrenk, Lawrence</cp:lastModifiedBy>
  <cp:revision>419</cp:revision>
  <dcterms:created xsi:type="dcterms:W3CDTF">2004-10-03T21:09:17Z</dcterms:created>
  <dcterms:modified xsi:type="dcterms:W3CDTF">2021-10-01T21:40:09Z</dcterms:modified>
</cp:coreProperties>
</file>