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52"/>
  </p:notesMasterIdLst>
  <p:handoutMasterIdLst>
    <p:handoutMasterId r:id="rId53"/>
  </p:handoutMasterIdLst>
  <p:sldIdLst>
    <p:sldId id="397" r:id="rId2"/>
    <p:sldId id="383" r:id="rId3"/>
    <p:sldId id="384" r:id="rId4"/>
    <p:sldId id="402" r:id="rId5"/>
    <p:sldId id="293" r:id="rId6"/>
    <p:sldId id="406" r:id="rId7"/>
    <p:sldId id="260" r:id="rId8"/>
    <p:sldId id="311" r:id="rId9"/>
    <p:sldId id="312" r:id="rId10"/>
    <p:sldId id="321" r:id="rId11"/>
    <p:sldId id="370" r:id="rId12"/>
    <p:sldId id="377" r:id="rId13"/>
    <p:sldId id="378" r:id="rId14"/>
    <p:sldId id="379" r:id="rId15"/>
    <p:sldId id="398" r:id="rId16"/>
    <p:sldId id="264" r:id="rId17"/>
    <p:sldId id="295" r:id="rId18"/>
    <p:sldId id="269" r:id="rId19"/>
    <p:sldId id="283" r:id="rId20"/>
    <p:sldId id="266" r:id="rId21"/>
    <p:sldId id="284" r:id="rId22"/>
    <p:sldId id="267" r:id="rId23"/>
    <p:sldId id="285" r:id="rId24"/>
    <p:sldId id="270" r:id="rId25"/>
    <p:sldId id="286" r:id="rId26"/>
    <p:sldId id="268" r:id="rId27"/>
    <p:sldId id="287" r:id="rId28"/>
    <p:sldId id="271" r:id="rId29"/>
    <p:sldId id="272" r:id="rId30"/>
    <p:sldId id="273" r:id="rId31"/>
    <p:sldId id="288" r:id="rId32"/>
    <p:sldId id="275" r:id="rId33"/>
    <p:sldId id="289" r:id="rId34"/>
    <p:sldId id="276" r:id="rId35"/>
    <p:sldId id="290" r:id="rId36"/>
    <p:sldId id="296" r:id="rId37"/>
    <p:sldId id="297" r:id="rId38"/>
    <p:sldId id="277" r:id="rId39"/>
    <p:sldId id="282" r:id="rId40"/>
    <p:sldId id="291" r:id="rId41"/>
    <p:sldId id="280" r:id="rId42"/>
    <p:sldId id="292" r:id="rId43"/>
    <p:sldId id="294" r:id="rId44"/>
    <p:sldId id="400" r:id="rId45"/>
    <p:sldId id="403" r:id="rId46"/>
    <p:sldId id="405" r:id="rId47"/>
    <p:sldId id="407" r:id="rId48"/>
    <p:sldId id="408" r:id="rId49"/>
    <p:sldId id="399" r:id="rId50"/>
    <p:sldId id="401" r:id="rId51"/>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3C3D3"/>
    <a:srgbClr val="002B5C"/>
    <a:srgbClr val="ADC6D7"/>
    <a:srgbClr val="00BEB9"/>
    <a:srgbClr val="00CAC5"/>
    <a:srgbClr val="00CF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163" autoAdjust="0"/>
  </p:normalViewPr>
  <p:slideViewPr>
    <p:cSldViewPr>
      <p:cViewPr varScale="1">
        <p:scale>
          <a:sx n="114" d="100"/>
          <a:sy n="114" d="100"/>
        </p:scale>
        <p:origin x="1662" y="102"/>
      </p:cViewPr>
      <p:guideLst>
        <p:guide orient="horz" pos="2160"/>
        <p:guide pos="2880"/>
      </p:guideLst>
    </p:cSldViewPr>
  </p:slideViewPr>
  <p:outlineViewPr>
    <p:cViewPr>
      <p:scale>
        <a:sx n="33" d="100"/>
        <a:sy n="33" d="100"/>
      </p:scale>
      <p:origin x="0" y="15414"/>
    </p:cViewPr>
  </p:outlineViewPr>
  <p:notesTextViewPr>
    <p:cViewPr>
      <p:scale>
        <a:sx n="100" d="100"/>
        <a:sy n="100" d="100"/>
      </p:scale>
      <p:origin x="0" y="0"/>
    </p:cViewPr>
  </p:notesTextViewPr>
  <p:sorterViewPr>
    <p:cViewPr>
      <p:scale>
        <a:sx n="125" d="100"/>
        <a:sy n="125" d="100"/>
      </p:scale>
      <p:origin x="0" y="-3714"/>
    </p:cViewPr>
  </p:sorterViewPr>
  <p:notesViewPr>
    <p:cSldViewPr>
      <p:cViewPr varScale="1">
        <p:scale>
          <a:sx n="87" d="100"/>
          <a:sy n="87" d="100"/>
        </p:scale>
        <p:origin x="38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endParaRPr lang="en-US"/>
          </a:p>
        </p:txBody>
      </p:sp>
    </p:spTree>
    <p:extLst>
      <p:ext uri="{BB962C8B-B14F-4D97-AF65-F5344CB8AC3E}">
        <p14:creationId xmlns:p14="http://schemas.microsoft.com/office/powerpoint/2010/main" val="20295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fld id="{03F7FA54-1521-4DD7-9404-29EC1BA7038B}" type="datetimeFigureOut">
              <a:rPr lang="en-US"/>
              <a:pPr>
                <a:defRPr/>
              </a:pPr>
              <a:t>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EBFD8F90-EA37-43C3-8ED6-D915013D749C}" type="slidenum">
              <a:rPr lang="en-US"/>
              <a:pPr>
                <a:defRPr/>
              </a:pPr>
              <a:t>‹#›</a:t>
            </a:fld>
            <a:endParaRPr lang="en-US"/>
          </a:p>
        </p:txBody>
      </p:sp>
    </p:spTree>
    <p:extLst>
      <p:ext uri="{BB962C8B-B14F-4D97-AF65-F5344CB8AC3E}">
        <p14:creationId xmlns:p14="http://schemas.microsoft.com/office/powerpoint/2010/main" val="266802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90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90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37273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90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24228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90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687756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2600" y="395839"/>
            <a:ext cx="5638273" cy="3089704"/>
          </a:xfrm>
          <a:prstGeom prst="rect">
            <a:avLst/>
          </a:prstGeom>
        </p:spPr>
      </p:pic>
    </p:spTree>
    <p:extLst>
      <p:ext uri="{BB962C8B-B14F-4D97-AF65-F5344CB8AC3E}">
        <p14:creationId xmlns:p14="http://schemas.microsoft.com/office/powerpoint/2010/main" val="394572618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34364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231559801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9909955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92858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98886133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2728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a:defRPr/>
            </a:lvl1pPr>
          </a:lstStyle>
          <a:p>
            <a:fld id="{852C37B2-6D38-4D24-BEEC-BC009B9AD945}" type="slidenum">
              <a:rPr lang="en-US"/>
              <a:pPr/>
              <a:t>‹#›</a:t>
            </a:fld>
            <a:endParaRPr lang="en-US"/>
          </a:p>
        </p:txBody>
      </p:sp>
    </p:spTree>
    <p:extLst>
      <p:ext uri="{BB962C8B-B14F-4D97-AF65-F5344CB8AC3E}">
        <p14:creationId xmlns:p14="http://schemas.microsoft.com/office/powerpoint/2010/main" val="378811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10" cstate="print">
            <a:duotone>
              <a:schemeClr val="accent1"/>
              <a:srgbClr val="FFFFFF"/>
            </a:duotone>
          </a:blip>
          <a:stretch>
            <a:fillRect/>
          </a:stretch>
        </p:blipFill>
        <p:spPr>
          <a:xfrm>
            <a:off x="1142" y="428"/>
            <a:ext cx="9142858" cy="6857143"/>
          </a:xfrm>
          <a:prstGeom prst="rect">
            <a:avLst/>
          </a:prstGeom>
          <a:noFill/>
          <a:ln>
            <a:noFill/>
          </a:ln>
        </p:spPr>
      </p:pic>
      <p:pic>
        <p:nvPicPr>
          <p:cNvPr id="9" name="image6.png"/>
          <p:cNvPicPr>
            <a:picLocks noChangeAspect="1"/>
          </p:cNvPicPr>
          <p:nvPr/>
        </p:nvPicPr>
        <p:blipFill>
          <a:blip r:embed="rId11" cstate="print"/>
          <a:stretch>
            <a:fillRect/>
          </a:stretch>
        </p:blipFill>
        <p:spPr>
          <a:xfrm>
            <a:off x="1142" y="428"/>
            <a:ext cx="9142858" cy="6857143"/>
          </a:xfrm>
          <a:prstGeom prst="rect">
            <a:avLst/>
          </a:prstGeom>
          <a:noFill/>
        </p:spPr>
      </p:pic>
      <p:sp>
        <p:nvSpPr>
          <p:cNvPr id="30" name="Rectangle 30"/>
          <p:cNvSpPr>
            <a:spLocks noGrp="1"/>
          </p:cNvSpPr>
          <p:nvPr>
            <p:ph type="title"/>
          </p:nvPr>
        </p:nvSpPr>
        <p:spPr>
          <a:xfrm>
            <a:off x="457771"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771"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620571" y="6324600"/>
            <a:ext cx="1066800" cy="369332"/>
          </a:xfrm>
          <a:prstGeom prst="rect">
            <a:avLst/>
          </a:prstGeom>
          <a:noFill/>
        </p:spPr>
        <p:txBody>
          <a:bodyPr wrap="square" rtlCol="0">
            <a:spAutoFit/>
          </a:bodyPr>
          <a:lstStyle/>
          <a:p>
            <a:pPr algn="r"/>
            <a:fld id="{5142B5BB-0271-4951-9864-F5338956FB89}" type="slidenum">
              <a:rPr lang="en-US" smtClean="0">
                <a:latin typeface="Arial" panose="020B0604020202020204" pitchFamily="34" charset="0"/>
                <a:cs typeface="Arial" panose="020B0604020202020204" pitchFamily="34" charset="0"/>
              </a:rPr>
              <a:pPr algn="r"/>
              <a:t>‹#›</a:t>
            </a:fld>
            <a:r>
              <a:rPr lang="en-US" dirty="0">
                <a:latin typeface="Arial" panose="020B0604020202020204" pitchFamily="34" charset="0"/>
                <a:cs typeface="Arial" panose="020B0604020202020204" pitchFamily="34" charset="0"/>
              </a:rPr>
              <a:t> of 50</a:t>
            </a:r>
          </a:p>
        </p:txBody>
      </p:sp>
      <p:sp>
        <p:nvSpPr>
          <p:cNvPr id="13" name="TextBox 12"/>
          <p:cNvSpPr txBox="1"/>
          <p:nvPr userDrawn="1"/>
        </p:nvSpPr>
        <p:spPr>
          <a:xfrm>
            <a:off x="305371" y="6324600"/>
            <a:ext cx="1447800" cy="369332"/>
          </a:xfrm>
          <a:prstGeom prst="rect">
            <a:avLst/>
          </a:prstGeom>
          <a:noFill/>
        </p:spPr>
        <p:txBody>
          <a:bodyPr wrap="square" rtlCol="0">
            <a:spAutoFit/>
          </a:bodyPr>
          <a:lstStyle/>
          <a:p>
            <a:fld id="{49EF39E9-0DEB-488D-A1FF-A8C274C77028}" type="datetime12">
              <a:rPr lang="en-US" smtClean="0">
                <a:latin typeface="Arial" panose="020B0604020202020204" pitchFamily="34" charset="0"/>
                <a:cs typeface="Arial" panose="020B0604020202020204" pitchFamily="34" charset="0"/>
              </a:rPr>
              <a:pPr/>
              <a:t>10:15 AM</a:t>
            </a:fld>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962971" y="6157813"/>
            <a:ext cx="1219200" cy="668107"/>
          </a:xfrm>
          <a:prstGeom prst="rect">
            <a:avLst/>
          </a:prstGeom>
        </p:spPr>
      </p:pic>
    </p:spTree>
    <p:extLst>
      <p:ext uri="{BB962C8B-B14F-4D97-AF65-F5344CB8AC3E}">
        <p14:creationId xmlns:p14="http://schemas.microsoft.com/office/powerpoint/2010/main" val="207912345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Arial" panose="020B0604020202020204" pitchFamily="34" charset="0"/>
          <a:cs typeface="Arial" panose="020B0604020202020204"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auapps.american.edu/~schrenk/Common/Excel%20Guidelines.do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S&amp;P_50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ec.gov/edgar.s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finance.yahoo.com/" TargetMode="External"/><Relationship Id="rId2" Type="http://schemas.openxmlformats.org/officeDocument/2006/relationships/hyperlink" Target="http://research.stlouisfed.org/fred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finra-markets.morningstar.com/BondCenter/Default.js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inance.yahoo.com/"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1306223"/>
          </a:xfrm>
        </p:spPr>
        <p:txBody>
          <a:bodyPr>
            <a:normAutofit lnSpcReduction="10000"/>
          </a:bodyPr>
          <a:lstStyle/>
          <a:p>
            <a:r>
              <a:rPr lang="en-US" dirty="0"/>
              <a:t>Week 5 (Topic 3): Asset Allocation and </a:t>
            </a:r>
          </a:p>
          <a:p>
            <a:r>
              <a:rPr lang="en-US" dirty="0"/>
              <a:t>Security Selection</a:t>
            </a:r>
          </a:p>
          <a:p>
            <a:r>
              <a:rPr lang="en-US" sz="2400" dirty="0"/>
              <a:t>Larry Schrenk, Instructor</a:t>
            </a:r>
          </a:p>
        </p:txBody>
      </p:sp>
      <p:sp>
        <p:nvSpPr>
          <p:cNvPr id="2" name="Title 1"/>
          <p:cNvSpPr>
            <a:spLocks noGrp="1"/>
          </p:cNvSpPr>
          <p:nvPr>
            <p:ph type="ctrTitle"/>
          </p:nvPr>
        </p:nvSpPr>
        <p:spPr/>
        <p:txBody>
          <a:bodyPr/>
          <a:lstStyle/>
          <a:p>
            <a:r>
              <a:rPr lang="en-US" dirty="0"/>
              <a:t>FIN 377: Investments</a:t>
            </a:r>
          </a:p>
        </p:txBody>
      </p:sp>
    </p:spTree>
    <p:extLst>
      <p:ext uri="{BB962C8B-B14F-4D97-AF65-F5344CB8AC3E}">
        <p14:creationId xmlns:p14="http://schemas.microsoft.com/office/powerpoint/2010/main" val="3760586671"/>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2.6 The Importance of Asset Allocation</a:t>
            </a:r>
          </a:p>
        </p:txBody>
      </p:sp>
      <p:sp>
        <p:nvSpPr>
          <p:cNvPr id="3" name="Content Placeholder 2"/>
          <p:cNvSpPr>
            <a:spLocks noGrp="1"/>
          </p:cNvSpPr>
          <p:nvPr>
            <p:ph idx="1"/>
          </p:nvPr>
        </p:nvSpPr>
        <p:spPr/>
        <p:txBody>
          <a:bodyPr>
            <a:normAutofit fontScale="92500" lnSpcReduction="10000"/>
          </a:bodyPr>
          <a:lstStyle/>
          <a:p>
            <a:r>
              <a:rPr lang="en-CA" dirty="0">
                <a:latin typeface="Arial" panose="020B0604020202020204" pitchFamily="34" charset="0"/>
                <a:cs typeface="Arial" panose="020B0604020202020204" pitchFamily="34" charset="0"/>
              </a:rPr>
              <a:t>Capital Allocation</a:t>
            </a:r>
          </a:p>
          <a:p>
            <a:pPr lvl="1"/>
            <a:r>
              <a:rPr lang="en-CA" dirty="0">
                <a:latin typeface="Arial" panose="020B0604020202020204" pitchFamily="34" charset="0"/>
                <a:cs typeface="Arial" panose="020B0604020202020204" pitchFamily="34" charset="0"/>
              </a:rPr>
              <a:t>How much in risk-free vs. risky assets?</a:t>
            </a:r>
          </a:p>
          <a:p>
            <a:pPr lvl="1"/>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Asset Allocation</a:t>
            </a:r>
          </a:p>
          <a:p>
            <a:pPr lvl="1"/>
            <a:r>
              <a:rPr lang="en-CA" dirty="0">
                <a:latin typeface="Arial" panose="020B0604020202020204" pitchFamily="34" charset="0"/>
                <a:cs typeface="Arial" panose="020B0604020202020204" pitchFamily="34" charset="0"/>
              </a:rPr>
              <a:t>What asset classes should be included?</a:t>
            </a:r>
          </a:p>
          <a:p>
            <a:pPr lvl="1"/>
            <a:r>
              <a:rPr lang="en-CA" dirty="0">
                <a:latin typeface="Arial" panose="020B0604020202020204" pitchFamily="34" charset="0"/>
                <a:cs typeface="Arial" panose="020B0604020202020204" pitchFamily="34" charset="0"/>
              </a:rPr>
              <a:t>What weights for asset class?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Security Selection</a:t>
            </a:r>
          </a:p>
          <a:p>
            <a:pPr lvl="1"/>
            <a:r>
              <a:rPr lang="en-CA" dirty="0">
                <a:latin typeface="Arial" panose="020B0604020202020204" pitchFamily="34" charset="0"/>
                <a:cs typeface="Arial" panose="020B0604020202020204" pitchFamily="34" charset="0"/>
              </a:rPr>
              <a:t>What specific securities or funds should be </a:t>
            </a:r>
            <a:r>
              <a:rPr lang="en-CA" dirty="0"/>
              <a:t>in each asset class? </a:t>
            </a:r>
          </a:p>
          <a:p>
            <a:pPr marL="457200" lvl="1" indent="0">
              <a:buNone/>
            </a:pPr>
            <a:r>
              <a:rPr lang="en-CA" dirty="0">
                <a:latin typeface="Arial" panose="020B0604020202020204" pitchFamily="34" charset="0"/>
                <a:cs typeface="Arial" panose="020B0604020202020204" pitchFamily="34" charset="0"/>
              </a:rPr>
              <a:t>					</a:t>
            </a:r>
            <a:r>
              <a:rPr lang="en-CA" sz="2200" b="1" dirty="0">
                <a:latin typeface="Arial" panose="020B0604020202020204" pitchFamily="34" charset="0"/>
                <a:cs typeface="Arial" panose="020B0604020202020204" pitchFamily="34" charset="0"/>
              </a:rPr>
              <a:t>NOTE</a:t>
            </a:r>
            <a:r>
              <a:rPr lang="en-CA" sz="2200" dirty="0">
                <a:latin typeface="Arial" panose="020B0604020202020204" pitchFamily="34" charset="0"/>
                <a:cs typeface="Arial" panose="020B0604020202020204" pitchFamily="34" charset="0"/>
              </a:rPr>
              <a:t>: Different than textbook</a:t>
            </a:r>
          </a:p>
          <a:p>
            <a:endParaRPr lang="en-CA" dirty="0"/>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2.6.1 Investment Returns after Taxes and Inflation</a:t>
            </a:r>
          </a:p>
        </p:txBody>
      </p:sp>
      <p:pic>
        <p:nvPicPr>
          <p:cNvPr id="4098" name="Picture 2"/>
          <p:cNvPicPr>
            <a:picLocks noChangeAspect="1" noChangeArrowheads="1"/>
          </p:cNvPicPr>
          <p:nvPr/>
        </p:nvPicPr>
        <p:blipFill>
          <a:blip r:embed="rId2"/>
          <a:srcRect/>
          <a:stretch>
            <a:fillRect/>
          </a:stretch>
        </p:blipFill>
        <p:spPr bwMode="auto">
          <a:xfrm>
            <a:off x="152400" y="2057400"/>
            <a:ext cx="8763000" cy="3407834"/>
          </a:xfrm>
          <a:prstGeom prst="rect">
            <a:avLst/>
          </a:prstGeom>
          <a:noFill/>
          <a:ln w="9525">
            <a:noFill/>
            <a:miter lim="800000"/>
            <a:headEnd/>
            <a:tailEnd/>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2.7.3 Risk of Diversified Country Investments</a:t>
            </a:r>
          </a:p>
        </p:txBody>
      </p:sp>
      <p:pic>
        <p:nvPicPr>
          <p:cNvPr id="11266" name="Picture 2"/>
          <p:cNvPicPr>
            <a:picLocks noChangeAspect="1" noChangeArrowheads="1"/>
          </p:cNvPicPr>
          <p:nvPr/>
        </p:nvPicPr>
        <p:blipFill>
          <a:blip r:embed="rId2"/>
          <a:srcRect/>
          <a:stretch>
            <a:fillRect/>
          </a:stretch>
        </p:blipFill>
        <p:spPr bwMode="auto">
          <a:xfrm>
            <a:off x="247650" y="1447800"/>
            <a:ext cx="8648700" cy="4626049"/>
          </a:xfrm>
          <a:prstGeom prst="rect">
            <a:avLst/>
          </a:prstGeom>
          <a:noFill/>
          <a:ln w="9525">
            <a:noFill/>
            <a:miter lim="800000"/>
            <a:headEnd/>
            <a:tailEnd/>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2.7.3 Risk of Diversified Country Investments</a:t>
            </a:r>
          </a:p>
        </p:txBody>
      </p:sp>
      <p:pic>
        <p:nvPicPr>
          <p:cNvPr id="12290" name="Picture 2"/>
          <p:cNvPicPr>
            <a:picLocks noChangeAspect="1" noChangeArrowheads="1"/>
          </p:cNvPicPr>
          <p:nvPr/>
        </p:nvPicPr>
        <p:blipFill>
          <a:blip r:embed="rId2"/>
          <a:srcRect/>
          <a:stretch>
            <a:fillRect/>
          </a:stretch>
        </p:blipFill>
        <p:spPr bwMode="auto">
          <a:xfrm>
            <a:off x="1919287" y="1502465"/>
            <a:ext cx="5305425" cy="4305725"/>
          </a:xfrm>
          <a:prstGeom prst="rect">
            <a:avLst/>
          </a:prstGeom>
          <a:noFill/>
          <a:ln w="9525">
            <a:noFill/>
            <a:miter lim="800000"/>
            <a:headEnd/>
            <a:tailEnd/>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2.8 Historical Risk-Returns on Alternative Investments</a:t>
            </a:r>
          </a:p>
        </p:txBody>
      </p:sp>
      <p:pic>
        <p:nvPicPr>
          <p:cNvPr id="5" name="Picture 2"/>
          <p:cNvPicPr>
            <a:picLocks noChangeAspect="1" noChangeArrowheads="1"/>
          </p:cNvPicPr>
          <p:nvPr/>
        </p:nvPicPr>
        <p:blipFill>
          <a:blip r:embed="rId2"/>
          <a:srcRect/>
          <a:stretch>
            <a:fillRect/>
          </a:stretch>
        </p:blipFill>
        <p:spPr bwMode="auto">
          <a:xfrm>
            <a:off x="626911" y="1600200"/>
            <a:ext cx="8034722" cy="4480560"/>
          </a:xfrm>
          <a:prstGeom prst="rect">
            <a:avLst/>
          </a:prstGeom>
          <a:noFill/>
          <a:ln w="9525">
            <a:noFill/>
            <a:miter lim="800000"/>
            <a:headEnd/>
            <a:tailEnd/>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lstStyle/>
          <a:p>
            <a:r>
              <a:rPr lang="en-US" dirty="0"/>
              <a:t>2. Group Project</a:t>
            </a:r>
          </a:p>
        </p:txBody>
      </p:sp>
    </p:spTree>
    <p:extLst>
      <p:ext uri="{BB962C8B-B14F-4D97-AF65-F5344CB8AC3E}">
        <p14:creationId xmlns:p14="http://schemas.microsoft.com/office/powerpoint/2010/main" val="1971743013"/>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0" cy="4876800"/>
          </a:xfrm>
        </p:spPr>
        <p:txBody>
          <a:bodyPr>
            <a:noAutofit/>
          </a:bodyPr>
          <a:lstStyle/>
          <a:p>
            <a:r>
              <a:rPr lang="en-US" dirty="0"/>
              <a:t>Groups Randomly Assigned</a:t>
            </a:r>
          </a:p>
          <a:p>
            <a:endParaRPr lang="en-US" dirty="0"/>
          </a:p>
          <a:p>
            <a:r>
              <a:rPr lang="en-US" dirty="0"/>
              <a:t>Excel Spreadsheet</a:t>
            </a:r>
          </a:p>
          <a:p>
            <a:pPr lvl="1"/>
            <a:r>
              <a:rPr lang="en-US" dirty="0"/>
              <a:t>See Example Below</a:t>
            </a:r>
          </a:p>
          <a:p>
            <a:pPr lvl="1"/>
            <a:r>
              <a:rPr lang="en-US" dirty="0"/>
              <a:t>Follow the </a:t>
            </a:r>
            <a:r>
              <a:rPr lang="en-US" dirty="0">
                <a:hlinkClick r:id="rId2"/>
              </a:rPr>
              <a:t>Excel Guidelines</a:t>
            </a:r>
            <a:endParaRPr lang="en-US" dirty="0"/>
          </a:p>
          <a:p>
            <a:endParaRPr lang="en-US" dirty="0"/>
          </a:p>
          <a:p>
            <a:r>
              <a:rPr lang="en-US" dirty="0"/>
              <a:t>Submit in D2L</a:t>
            </a:r>
          </a:p>
          <a:p>
            <a:pPr lvl="1"/>
            <a:r>
              <a:rPr lang="en-US" dirty="0"/>
              <a:t>No E-mail Attachments</a:t>
            </a:r>
          </a:p>
          <a:p>
            <a:pPr lvl="1"/>
            <a:r>
              <a:rPr lang="en-US" b="1" i="1" dirty="0">
                <a:solidFill>
                  <a:srgbClr val="FF0000"/>
                </a:solidFill>
              </a:rPr>
              <a:t>Only One File per Group</a:t>
            </a:r>
          </a:p>
        </p:txBody>
      </p:sp>
      <p:sp>
        <p:nvSpPr>
          <p:cNvPr id="3" name="Title 2"/>
          <p:cNvSpPr>
            <a:spLocks noGrp="1"/>
          </p:cNvSpPr>
          <p:nvPr>
            <p:ph type="title"/>
          </p:nvPr>
        </p:nvSpPr>
        <p:spPr/>
        <p:txBody>
          <a:bodyPr/>
          <a:lstStyle/>
          <a:p>
            <a:r>
              <a:rPr lang="en-US" dirty="0"/>
              <a:t>Course Project: Overview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0" cy="4876800"/>
          </a:xfrm>
        </p:spPr>
        <p:txBody>
          <a:bodyPr>
            <a:noAutofit/>
          </a:bodyPr>
          <a:lstStyle/>
          <a:p>
            <a:r>
              <a:rPr lang="en-US" dirty="0"/>
              <a:t>‘S&amp;P 500’ (see </a:t>
            </a:r>
            <a:r>
              <a:rPr lang="en-US" dirty="0">
                <a:hlinkClick r:id="rId2"/>
              </a:rPr>
              <a:t>Wikipedia</a:t>
            </a:r>
            <a:r>
              <a:rPr lang="en-US" dirty="0"/>
              <a:t> for List)</a:t>
            </a:r>
          </a:p>
          <a:p>
            <a:pPr lvl="1"/>
            <a:r>
              <a:rPr lang="en-US" sz="3200" dirty="0"/>
              <a:t>Alternates Must be Approved</a:t>
            </a:r>
          </a:p>
          <a:p>
            <a:pPr lvl="1"/>
            <a:endParaRPr lang="en-US" sz="3200" dirty="0"/>
          </a:p>
          <a:p>
            <a:r>
              <a:rPr lang="en-US" dirty="0"/>
              <a:t>Firm Criteria:</a:t>
            </a:r>
          </a:p>
          <a:p>
            <a:pPr lvl="1"/>
            <a:r>
              <a:rPr lang="en-US" sz="3200" dirty="0"/>
              <a:t>Solvent and Simple</a:t>
            </a:r>
          </a:p>
          <a:p>
            <a:pPr lvl="1"/>
            <a:r>
              <a:rPr lang="en-US" sz="3200" dirty="0"/>
              <a:t>No Financial Firms</a:t>
            </a:r>
          </a:p>
          <a:p>
            <a:pPr lvl="1"/>
            <a:r>
              <a:rPr lang="en-US" sz="3200" i="1" dirty="0"/>
              <a:t>Issues Long-Term Bonds</a:t>
            </a:r>
          </a:p>
          <a:p>
            <a:pPr lvl="1"/>
            <a:r>
              <a:rPr lang="en-US" sz="3200" i="1" dirty="0"/>
              <a:t>Paid Dividends for the Last Five Years</a:t>
            </a:r>
            <a:endParaRPr lang="en-US" sz="2200" i="1" dirty="0"/>
          </a:p>
        </p:txBody>
      </p:sp>
      <p:sp>
        <p:nvSpPr>
          <p:cNvPr id="3" name="Title 2"/>
          <p:cNvSpPr>
            <a:spLocks noGrp="1"/>
          </p:cNvSpPr>
          <p:nvPr>
            <p:ph type="title"/>
          </p:nvPr>
        </p:nvSpPr>
        <p:spPr/>
        <p:txBody>
          <a:bodyPr/>
          <a:lstStyle/>
          <a:p>
            <a:r>
              <a:rPr lang="en-US" dirty="0"/>
              <a:t>Course Project: Firm</a:t>
            </a:r>
          </a:p>
        </p:txBody>
      </p:sp>
    </p:spTree>
    <p:extLst>
      <p:ext uri="{BB962C8B-B14F-4D97-AF65-F5344CB8AC3E}">
        <p14:creationId xmlns:p14="http://schemas.microsoft.com/office/powerpoint/2010/main" val="94270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a:t>Firm Name</a:t>
            </a:r>
          </a:p>
          <a:p>
            <a:endParaRPr lang="en-US" dirty="0"/>
          </a:p>
          <a:p>
            <a:r>
              <a:rPr lang="en-US" dirty="0"/>
              <a:t>Ticker Symbol</a:t>
            </a:r>
          </a:p>
          <a:p>
            <a:endParaRPr lang="en-US" dirty="0"/>
          </a:p>
          <a:p>
            <a:r>
              <a:rPr lang="en-US" dirty="0"/>
              <a:t>Group Members</a:t>
            </a:r>
          </a:p>
          <a:p>
            <a:pPr lvl="1"/>
            <a:r>
              <a:rPr lang="en-US" dirty="0"/>
              <a:t>Please list in alphabetical order</a:t>
            </a:r>
          </a:p>
          <a:p>
            <a:pPr lvl="1"/>
            <a:endParaRPr lang="en-US" dirty="0"/>
          </a:p>
          <a:p>
            <a:r>
              <a:rPr lang="en-US" dirty="0"/>
              <a:t>Brief Explanation of Why You Chose this Firm</a:t>
            </a:r>
          </a:p>
        </p:txBody>
      </p:sp>
      <p:sp>
        <p:nvSpPr>
          <p:cNvPr id="3" name="Title 2"/>
          <p:cNvSpPr>
            <a:spLocks noGrp="1"/>
          </p:cNvSpPr>
          <p:nvPr>
            <p:ph type="title"/>
          </p:nvPr>
        </p:nvSpPr>
        <p:spPr/>
        <p:txBody>
          <a:bodyPr/>
          <a:lstStyle/>
          <a:p>
            <a:r>
              <a:rPr lang="en-US" dirty="0"/>
              <a:t>Worksheet 1: Info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1: Example</a:t>
            </a:r>
          </a:p>
        </p:txBody>
      </p:sp>
      <p:pic>
        <p:nvPicPr>
          <p:cNvPr id="23555" name="Picture 3"/>
          <p:cNvPicPr>
            <a:picLocks noChangeAspect="1" noChangeArrowheads="1"/>
          </p:cNvPicPr>
          <p:nvPr/>
        </p:nvPicPr>
        <p:blipFill>
          <a:blip r:embed="rId2" cstate="print"/>
          <a:srcRect/>
          <a:stretch>
            <a:fillRect/>
          </a:stretch>
        </p:blipFill>
        <p:spPr bwMode="auto">
          <a:xfrm>
            <a:off x="457200" y="1524000"/>
            <a:ext cx="8184791" cy="457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742950" indent="-742950">
              <a:buFont typeface="+mj-lt"/>
              <a:buAutoNum type="arabicPeriod"/>
            </a:pPr>
            <a:r>
              <a:rPr lang="en-US" sz="3600" dirty="0"/>
              <a:t>Review and Questions</a:t>
            </a:r>
          </a:p>
          <a:p>
            <a:pPr marL="742950" indent="-742950">
              <a:buFont typeface="+mj-lt"/>
              <a:buAutoNum type="arabicPeriod"/>
            </a:pPr>
            <a:endParaRPr lang="en-US" dirty="0"/>
          </a:p>
          <a:p>
            <a:pPr marL="742950" indent="-742950">
              <a:buFont typeface="+mj-lt"/>
              <a:buAutoNum type="arabicPeriod"/>
            </a:pPr>
            <a:r>
              <a:rPr lang="en-US" sz="3600" b="1" dirty="0"/>
              <a:t>Group Project</a:t>
            </a:r>
          </a:p>
          <a:p>
            <a:pPr marL="742950" indent="-742950">
              <a:buFont typeface="+mj-lt"/>
              <a:buAutoNum type="arabicPeriod"/>
            </a:pPr>
            <a:endParaRPr lang="en-US" dirty="0"/>
          </a:p>
          <a:p>
            <a:pPr marL="742950" indent="-742950">
              <a:buFont typeface="+mj-lt"/>
              <a:buAutoNum type="arabicPeriod"/>
            </a:pPr>
            <a:r>
              <a:rPr lang="en-US" sz="3600" dirty="0"/>
              <a:t>Practice Problems</a:t>
            </a:r>
          </a:p>
          <a:p>
            <a:pPr marL="742950" indent="-742950">
              <a:buFont typeface="+mj-lt"/>
              <a:buAutoNum type="arabicPeriod"/>
            </a:pPr>
            <a:endParaRPr lang="en-US" sz="3600" dirty="0"/>
          </a:p>
          <a:p>
            <a:pPr marL="742950" indent="-742950">
              <a:buFont typeface="+mj-lt"/>
              <a:buAutoNum type="arabicPeriod"/>
            </a:pPr>
            <a:r>
              <a:rPr lang="en-US" dirty="0"/>
              <a:t>Excel Skills: TVM</a:t>
            </a:r>
          </a:p>
          <a:p>
            <a:pPr marL="0" indent="0">
              <a:buNone/>
            </a:pPr>
            <a:endParaRPr lang="en-US"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54468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57200" y="1600200"/>
            <a:ext cx="5334000" cy="4525963"/>
          </a:xfrm>
        </p:spPr>
        <p:txBody>
          <a:bodyPr>
            <a:normAutofit/>
          </a:bodyPr>
          <a:lstStyle/>
          <a:p>
            <a:r>
              <a:rPr lang="en-US" dirty="0"/>
              <a:t>Financial Statements</a:t>
            </a:r>
          </a:p>
          <a:p>
            <a:pPr lvl="1"/>
            <a:r>
              <a:rPr lang="en-US" sz="2400" dirty="0"/>
              <a:t>Download your Firm's Most Recent 10Q from </a:t>
            </a:r>
            <a:r>
              <a:rPr lang="en-US" sz="2400" dirty="0">
                <a:hlinkClick r:id="rId2"/>
              </a:rPr>
              <a:t>EDGAR</a:t>
            </a:r>
            <a:endParaRPr lang="en-US" sz="2400" dirty="0"/>
          </a:p>
          <a:p>
            <a:pPr lvl="1"/>
            <a:endParaRPr lang="en-US" sz="2400" dirty="0"/>
          </a:p>
          <a:p>
            <a:pPr lvl="1"/>
            <a:r>
              <a:rPr lang="en-US" sz="2800" dirty="0"/>
              <a:t>Extract/Copy </a:t>
            </a:r>
          </a:p>
          <a:p>
            <a:pPr marL="1485900" lvl="2" indent="-571500">
              <a:buFont typeface="+mj-lt"/>
              <a:buAutoNum type="romanLcPeriod"/>
            </a:pPr>
            <a:r>
              <a:rPr lang="en-US" sz="2200" dirty="0"/>
              <a:t>Current, Quarterly Income Statement and </a:t>
            </a:r>
          </a:p>
          <a:p>
            <a:pPr marL="1485900" lvl="2" indent="-571500">
              <a:buFont typeface="+mj-lt"/>
              <a:buAutoNum type="romanLcPeriod"/>
            </a:pPr>
            <a:r>
              <a:rPr lang="en-US" sz="2200" dirty="0"/>
              <a:t>Current Balance Sheet</a:t>
            </a:r>
          </a:p>
          <a:p>
            <a:pPr marL="1485900" lvl="2" indent="-571500">
              <a:buFont typeface="+mj-lt"/>
              <a:buAutoNum type="romanLcPeriod"/>
            </a:pPr>
            <a:endParaRPr lang="en-US" sz="2200" dirty="0"/>
          </a:p>
          <a:p>
            <a:pPr lvl="1"/>
            <a:r>
              <a:rPr lang="en-US" sz="2800" dirty="0"/>
              <a:t>Put these on Worksheet 2</a:t>
            </a:r>
          </a:p>
        </p:txBody>
      </p:sp>
      <p:sp>
        <p:nvSpPr>
          <p:cNvPr id="3" name="Title 2"/>
          <p:cNvSpPr>
            <a:spLocks noGrp="1"/>
          </p:cNvSpPr>
          <p:nvPr>
            <p:ph type="title"/>
          </p:nvPr>
        </p:nvSpPr>
        <p:spPr/>
        <p:txBody>
          <a:bodyPr/>
          <a:lstStyle/>
          <a:p>
            <a:r>
              <a:rPr lang="en-US" dirty="0"/>
              <a:t>Worksheet 2: </a:t>
            </a:r>
            <a:r>
              <a:rPr lang="en-US" dirty="0" err="1"/>
              <a:t>FinStat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Worksheet 2: Example</a:t>
            </a:r>
          </a:p>
        </p:txBody>
      </p:sp>
      <p:pic>
        <p:nvPicPr>
          <p:cNvPr id="24579" name="Picture 3"/>
          <p:cNvPicPr>
            <a:picLocks noChangeAspect="1" noChangeArrowheads="1"/>
          </p:cNvPicPr>
          <p:nvPr/>
        </p:nvPicPr>
        <p:blipFill>
          <a:blip r:embed="rId2" cstate="print"/>
          <a:srcRect/>
          <a:stretch>
            <a:fillRect/>
          </a:stretch>
        </p:blipFill>
        <p:spPr bwMode="auto">
          <a:xfrm>
            <a:off x="685800" y="1447800"/>
            <a:ext cx="7757410" cy="457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57200" y="1600200"/>
            <a:ext cx="8153400" cy="4525963"/>
          </a:xfrm>
        </p:spPr>
        <p:txBody>
          <a:bodyPr>
            <a:normAutofit fontScale="92500" lnSpcReduction="20000"/>
          </a:bodyPr>
          <a:lstStyle/>
          <a:p>
            <a:r>
              <a:rPr lang="en-US" dirty="0"/>
              <a:t>Calculate Ratios</a:t>
            </a:r>
          </a:p>
          <a:p>
            <a:pPr lvl="1"/>
            <a:r>
              <a:rPr lang="en-US" dirty="0"/>
              <a:t>Traditional Ratios </a:t>
            </a:r>
          </a:p>
          <a:p>
            <a:pPr lvl="2"/>
            <a:r>
              <a:rPr lang="en-US" dirty="0"/>
              <a:t>Use the example for the list</a:t>
            </a:r>
          </a:p>
          <a:p>
            <a:pPr lvl="2"/>
            <a:r>
              <a:rPr lang="en-US" dirty="0"/>
              <a:t>Remember to annualize</a:t>
            </a:r>
          </a:p>
          <a:p>
            <a:pPr lvl="2"/>
            <a:endParaRPr lang="en-US" dirty="0"/>
          </a:p>
          <a:p>
            <a:pPr lvl="1"/>
            <a:r>
              <a:rPr lang="en-US" dirty="0"/>
              <a:t>Custom Ratio</a:t>
            </a:r>
          </a:p>
          <a:p>
            <a:endParaRPr lang="en-US" dirty="0"/>
          </a:p>
          <a:p>
            <a:r>
              <a:rPr lang="en-US" dirty="0"/>
              <a:t>Calculate Ratios for Your Firm and Three Peer Firms</a:t>
            </a:r>
          </a:p>
          <a:p>
            <a:pPr lvl="1"/>
            <a:r>
              <a:rPr lang="en-US" dirty="0"/>
              <a:t>Use Capital IQ for Data</a:t>
            </a:r>
          </a:p>
          <a:p>
            <a:pPr lvl="1"/>
            <a:endParaRPr lang="en-US" dirty="0"/>
          </a:p>
          <a:p>
            <a:pPr lvl="1"/>
            <a:r>
              <a:rPr lang="en-US" dirty="0"/>
              <a:t>Capital IQ Intro</a:t>
            </a:r>
          </a:p>
        </p:txBody>
      </p:sp>
      <p:sp>
        <p:nvSpPr>
          <p:cNvPr id="3" name="Title 2"/>
          <p:cNvSpPr>
            <a:spLocks noGrp="1"/>
          </p:cNvSpPr>
          <p:nvPr>
            <p:ph type="title"/>
          </p:nvPr>
        </p:nvSpPr>
        <p:spPr/>
        <p:txBody>
          <a:bodyPr/>
          <a:lstStyle/>
          <a:p>
            <a:r>
              <a:rPr lang="en-US" dirty="0"/>
              <a:t>Worksheet 3: Ratios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Worksheet 3: Example</a:t>
            </a:r>
          </a:p>
        </p:txBody>
      </p:sp>
      <p:pic>
        <p:nvPicPr>
          <p:cNvPr id="2" name="Picture 1">
            <a:extLst>
              <a:ext uri="{FF2B5EF4-FFF2-40B4-BE49-F238E27FC236}">
                <a16:creationId xmlns:a16="http://schemas.microsoft.com/office/drawing/2014/main" id="{662E89B9-8CAD-43A4-BD3B-06C0B0164878}"/>
              </a:ext>
            </a:extLst>
          </p:cNvPr>
          <p:cNvPicPr>
            <a:picLocks noChangeAspect="1"/>
          </p:cNvPicPr>
          <p:nvPr/>
        </p:nvPicPr>
        <p:blipFill>
          <a:blip r:embed="rId2"/>
          <a:stretch>
            <a:fillRect/>
          </a:stretch>
        </p:blipFill>
        <p:spPr>
          <a:xfrm>
            <a:off x="533400" y="1523180"/>
            <a:ext cx="8077200" cy="469017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57200" y="1600200"/>
            <a:ext cx="8153400" cy="4525963"/>
          </a:xfrm>
        </p:spPr>
        <p:txBody>
          <a:bodyPr>
            <a:normAutofit lnSpcReduction="10000"/>
          </a:bodyPr>
          <a:lstStyle/>
          <a:p>
            <a:r>
              <a:rPr lang="en-US" dirty="0"/>
              <a:t>Financial Analysis</a:t>
            </a:r>
          </a:p>
          <a:p>
            <a:pPr lvl="1"/>
            <a:r>
              <a:rPr lang="en-US" dirty="0"/>
              <a:t>Perspective: Equity Investor</a:t>
            </a:r>
          </a:p>
          <a:p>
            <a:pPr lvl="1"/>
            <a:endParaRPr lang="en-US" dirty="0"/>
          </a:p>
          <a:p>
            <a:pPr lvl="1"/>
            <a:r>
              <a:rPr lang="en-US" dirty="0"/>
              <a:t>Analysis</a:t>
            </a:r>
          </a:p>
          <a:p>
            <a:pPr lvl="2"/>
            <a:r>
              <a:rPr lang="en-US" dirty="0"/>
              <a:t>Financial Statements</a:t>
            </a:r>
          </a:p>
          <a:p>
            <a:pPr lvl="2"/>
            <a:r>
              <a:rPr lang="en-US" dirty="0"/>
              <a:t>Three Traditional Ratios (Only)</a:t>
            </a:r>
          </a:p>
          <a:p>
            <a:pPr lvl="2"/>
            <a:r>
              <a:rPr lang="en-US" dirty="0"/>
              <a:t>One Custom Ratio</a:t>
            </a:r>
          </a:p>
          <a:p>
            <a:pPr lvl="2"/>
            <a:r>
              <a:rPr lang="en-US" dirty="0"/>
              <a:t>Use CapIQ for Peer Comparisons</a:t>
            </a:r>
          </a:p>
          <a:p>
            <a:pPr lvl="2"/>
            <a:r>
              <a:rPr lang="en-US" dirty="0"/>
              <a:t>One Page</a:t>
            </a:r>
          </a:p>
          <a:p>
            <a:pPr lvl="2">
              <a:buNone/>
            </a:pPr>
            <a:endParaRPr lang="en-US" dirty="0"/>
          </a:p>
          <a:p>
            <a:pPr lvl="1">
              <a:buNone/>
            </a:pPr>
            <a:r>
              <a:rPr lang="en-US" i="1" dirty="0"/>
              <a:t>Recommendation</a:t>
            </a:r>
            <a:r>
              <a:rPr lang="en-US" dirty="0"/>
              <a:t>: Do the report in Word and paste into Excel.</a:t>
            </a:r>
          </a:p>
        </p:txBody>
      </p:sp>
      <p:sp>
        <p:nvSpPr>
          <p:cNvPr id="3" name="Title 2"/>
          <p:cNvSpPr>
            <a:spLocks noGrp="1"/>
          </p:cNvSpPr>
          <p:nvPr>
            <p:ph type="title"/>
          </p:nvPr>
        </p:nvSpPr>
        <p:spPr/>
        <p:txBody>
          <a:bodyPr/>
          <a:lstStyle/>
          <a:p>
            <a:r>
              <a:rPr lang="en-US" dirty="0"/>
              <a:t>Worksheet 4: </a:t>
            </a:r>
            <a:r>
              <a:rPr lang="en-US" dirty="0" err="1"/>
              <a:t>FinAnal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Worksheet 4: Example</a:t>
            </a:r>
          </a:p>
        </p:txBody>
      </p:sp>
      <p:pic>
        <p:nvPicPr>
          <p:cNvPr id="26626" name="Picture 2"/>
          <p:cNvPicPr>
            <a:picLocks noChangeAspect="1" noChangeArrowheads="1"/>
          </p:cNvPicPr>
          <p:nvPr/>
        </p:nvPicPr>
        <p:blipFill>
          <a:blip r:embed="rId2" cstate="print"/>
          <a:srcRect/>
          <a:stretch>
            <a:fillRect/>
          </a:stretch>
        </p:blipFill>
        <p:spPr bwMode="auto">
          <a:xfrm>
            <a:off x="457200" y="1600200"/>
            <a:ext cx="7795152" cy="4572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600200"/>
            <a:ext cx="8534400" cy="4525963"/>
          </a:xfrm>
        </p:spPr>
        <p:txBody>
          <a:bodyPr>
            <a:normAutofit fontScale="47500" lnSpcReduction="20000"/>
          </a:bodyPr>
          <a:lstStyle/>
          <a:p>
            <a:pPr algn="ctr">
              <a:buNone/>
            </a:pPr>
            <a:r>
              <a:rPr lang="en-US" sz="5100" b="1" dirty="0"/>
              <a:t>Market Data on Four Assets</a:t>
            </a:r>
          </a:p>
          <a:p>
            <a:pPr algn="ctr">
              <a:buNone/>
            </a:pPr>
            <a:endParaRPr lang="en-US" sz="5100" b="1" dirty="0"/>
          </a:p>
          <a:p>
            <a:r>
              <a:rPr lang="en-US" sz="4100" dirty="0"/>
              <a:t>Download from the FRED2 database (</a:t>
            </a:r>
            <a:r>
              <a:rPr lang="en-US" sz="4100" dirty="0">
                <a:hlinkClick r:id="rId2"/>
              </a:rPr>
              <a:t>http://research.stlouisfed.org/fred2/</a:t>
            </a:r>
            <a:r>
              <a:rPr lang="en-US" sz="4100" dirty="0"/>
              <a:t>):</a:t>
            </a:r>
          </a:p>
          <a:p>
            <a:pPr>
              <a:buNone/>
            </a:pPr>
            <a:endParaRPr lang="en-US" sz="4100" dirty="0"/>
          </a:p>
          <a:p>
            <a:pPr marL="971550" lvl="1" indent="-514350">
              <a:buFont typeface="+mj-lt"/>
              <a:buAutoNum type="arabicPeriod"/>
            </a:pPr>
            <a:r>
              <a:rPr lang="en-US" sz="3800" dirty="0"/>
              <a:t>Monthly data on the 1-Year Treasury Constant Maturity Rate (GS1) for the last five years. </a:t>
            </a:r>
          </a:p>
          <a:p>
            <a:pPr marL="571500" indent="-514350">
              <a:buNone/>
            </a:pPr>
            <a:endParaRPr lang="en-US" sz="4100" dirty="0"/>
          </a:p>
          <a:p>
            <a:r>
              <a:rPr lang="en-US" sz="4400" dirty="0"/>
              <a:t>Download from Yahoo Finance (</a:t>
            </a:r>
            <a:r>
              <a:rPr lang="en-US" sz="4400" dirty="0">
                <a:hlinkClick r:id="rId3"/>
              </a:rPr>
              <a:t>http://finance.yahoo.com/</a:t>
            </a:r>
            <a:r>
              <a:rPr lang="en-US" sz="4400" dirty="0"/>
              <a:t>):   </a:t>
            </a:r>
            <a:endParaRPr lang="en-US" dirty="0"/>
          </a:p>
          <a:p>
            <a:pPr>
              <a:buNone/>
            </a:pPr>
            <a:r>
              <a:rPr lang="en-US" dirty="0"/>
              <a:t>     </a:t>
            </a:r>
            <a:endParaRPr lang="en-US" sz="5100" dirty="0"/>
          </a:p>
          <a:p>
            <a:pPr marL="971550" lvl="1" indent="-514350">
              <a:buFont typeface="+mj-lt"/>
              <a:buAutoNum type="arabicPeriod"/>
            </a:pPr>
            <a:r>
              <a:rPr lang="en-US" sz="3800" dirty="0"/>
              <a:t>Monthly levels of the S&amp;P 500 Index for the last five years,             </a:t>
            </a:r>
          </a:p>
          <a:p>
            <a:pPr marL="971550" lvl="1" indent="-514350">
              <a:buFont typeface="+mj-lt"/>
              <a:buAutoNum type="arabicPeriod"/>
            </a:pPr>
            <a:r>
              <a:rPr lang="en-US" sz="3800" dirty="0"/>
              <a:t>Monthly stock prices for your firm for the last five years, and</a:t>
            </a:r>
          </a:p>
          <a:p>
            <a:pPr marL="971550" lvl="1" indent="-514350">
              <a:buFont typeface="+mj-lt"/>
              <a:buAutoNum type="arabicPeriod"/>
            </a:pPr>
            <a:r>
              <a:rPr lang="en-US" sz="3800" dirty="0"/>
              <a:t>Monthly stock prices for IBM for the last five years.</a:t>
            </a:r>
          </a:p>
          <a:p>
            <a:pPr marL="971550" lvl="1" indent="-514350">
              <a:buFont typeface="+mj-lt"/>
              <a:buAutoNum type="arabicPeriod"/>
            </a:pPr>
            <a:r>
              <a:rPr lang="en-US" sz="3800" dirty="0"/>
              <a:t>Calculate the EAR.</a:t>
            </a:r>
          </a:p>
          <a:p>
            <a:pPr marL="971550" lvl="1" indent="-514350">
              <a:buNone/>
            </a:pPr>
            <a:r>
              <a:rPr lang="en-US" sz="3800" dirty="0"/>
              <a:t>	NOTE: Use ‘Adj. Close’ Prices</a:t>
            </a:r>
          </a:p>
          <a:p>
            <a:pPr marL="971550" lvl="1" indent="-514350">
              <a:buNone/>
            </a:pPr>
            <a:r>
              <a:rPr lang="en-US" dirty="0"/>
              <a:t>      </a:t>
            </a:r>
          </a:p>
        </p:txBody>
      </p:sp>
      <p:sp>
        <p:nvSpPr>
          <p:cNvPr id="5" name="Title 4"/>
          <p:cNvSpPr>
            <a:spLocks noGrp="1"/>
          </p:cNvSpPr>
          <p:nvPr>
            <p:ph type="title"/>
          </p:nvPr>
        </p:nvSpPr>
        <p:spPr/>
        <p:txBody>
          <a:bodyPr/>
          <a:lstStyle/>
          <a:p>
            <a:r>
              <a:rPr lang="en-US" dirty="0"/>
              <a:t>Worksheet 5: Data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5: Data</a:t>
            </a:r>
          </a:p>
        </p:txBody>
      </p:sp>
      <p:pic>
        <p:nvPicPr>
          <p:cNvPr id="2" name="Picture 1"/>
          <p:cNvPicPr>
            <a:picLocks noChangeAspect="1"/>
          </p:cNvPicPr>
          <p:nvPr/>
        </p:nvPicPr>
        <p:blipFill>
          <a:blip r:embed="rId2"/>
          <a:stretch>
            <a:fillRect/>
          </a:stretch>
        </p:blipFill>
        <p:spPr>
          <a:xfrm>
            <a:off x="457200" y="1447800"/>
            <a:ext cx="7543800" cy="45358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55000" lnSpcReduction="20000"/>
          </a:bodyPr>
          <a:lstStyle/>
          <a:p>
            <a:pPr>
              <a:lnSpc>
                <a:spcPct val="170000"/>
              </a:lnSpc>
            </a:pPr>
            <a:r>
              <a:rPr lang="en-US" dirty="0"/>
              <a:t>Put data in the columns on Worksheet 5.        </a:t>
            </a:r>
          </a:p>
          <a:p>
            <a:pPr>
              <a:lnSpc>
                <a:spcPct val="170000"/>
              </a:lnSpc>
            </a:pPr>
            <a:r>
              <a:rPr lang="en-US" dirty="0"/>
              <a:t>Convert any non-return or non-annual data to the equivalent annual return (EAR). </a:t>
            </a:r>
          </a:p>
          <a:p>
            <a:pPr>
              <a:lnSpc>
                <a:spcPct val="170000"/>
              </a:lnSpc>
            </a:pPr>
            <a:r>
              <a:rPr lang="en-US" dirty="0"/>
              <a:t>Since you are downloading 60 months of data, you will have 59 returns.        </a:t>
            </a:r>
          </a:p>
          <a:p>
            <a:pPr>
              <a:lnSpc>
                <a:spcPct val="170000"/>
              </a:lnSpc>
            </a:pPr>
            <a:r>
              <a:rPr lang="en-US" dirty="0"/>
              <a:t>Some data is listed from latest to earliest and other data in the reverse order. For each data set the most recent data should be at the top of each column.       </a:t>
            </a:r>
          </a:p>
          <a:p>
            <a:pPr>
              <a:lnSpc>
                <a:spcPct val="170000"/>
              </a:lnSpc>
            </a:pPr>
            <a:r>
              <a:rPr lang="en-US" dirty="0"/>
              <a:t>Make sure that the dates match for data from different sources.        </a:t>
            </a:r>
          </a:p>
        </p:txBody>
      </p:sp>
      <p:sp>
        <p:nvSpPr>
          <p:cNvPr id="3" name="Title 2"/>
          <p:cNvSpPr>
            <a:spLocks noGrp="1"/>
          </p:cNvSpPr>
          <p:nvPr>
            <p:ph type="title"/>
          </p:nvPr>
        </p:nvSpPr>
        <p:spPr/>
        <p:txBody>
          <a:bodyPr/>
          <a:lstStyle/>
          <a:p>
            <a:r>
              <a:rPr lang="en-US" dirty="0"/>
              <a:t>Data Notes 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55000" lnSpcReduction="20000"/>
          </a:bodyPr>
          <a:lstStyle/>
          <a:p>
            <a:pPr>
              <a:lnSpc>
                <a:spcPct val="170000"/>
              </a:lnSpc>
            </a:pPr>
            <a:r>
              <a:rPr lang="en-US" dirty="0"/>
              <a:t>Every downloaded data value should be in only one cell in the spreadsheet. </a:t>
            </a:r>
          </a:p>
          <a:p>
            <a:pPr>
              <a:lnSpc>
                <a:spcPct val="170000"/>
              </a:lnSpc>
            </a:pPr>
            <a:r>
              <a:rPr lang="en-US" dirty="0"/>
              <a:t>Do not copy the primary data to other worksheets. </a:t>
            </a:r>
          </a:p>
          <a:p>
            <a:pPr>
              <a:lnSpc>
                <a:spcPct val="170000"/>
              </a:lnSpc>
            </a:pPr>
            <a:r>
              <a:rPr lang="en-US" dirty="0"/>
              <a:t>To use data from one worksheet in a calculation another, make a reference to it using the ‘!’ operator. </a:t>
            </a:r>
          </a:p>
          <a:p>
            <a:pPr lvl="1">
              <a:lnSpc>
                <a:spcPct val="170000"/>
              </a:lnSpc>
            </a:pPr>
            <a:r>
              <a:rPr lang="en-US" dirty="0"/>
              <a:t>For example, if I wanted to put the value in C4 on the Data worksheet in a cell on another worksheet, I would put ‘=Data!C4’ in that cell. </a:t>
            </a:r>
          </a:p>
          <a:p>
            <a:pPr lvl="1">
              <a:lnSpc>
                <a:spcPct val="170000"/>
              </a:lnSpc>
            </a:pPr>
            <a:r>
              <a:rPr lang="en-US" dirty="0"/>
              <a:t>If I wanted to calculate the average value of the C4 to C10 cells from the Data worksheet on another worksheet, I would put ‘=AVERAGE(Data!C4:C10)’ in that cell. </a:t>
            </a:r>
          </a:p>
        </p:txBody>
      </p:sp>
      <p:sp>
        <p:nvSpPr>
          <p:cNvPr id="3" name="Title 2"/>
          <p:cNvSpPr>
            <a:spLocks noGrp="1"/>
          </p:cNvSpPr>
          <p:nvPr>
            <p:ph type="title"/>
          </p:nvPr>
        </p:nvSpPr>
        <p:spPr/>
        <p:txBody>
          <a:bodyPr/>
          <a:lstStyle/>
          <a:p>
            <a:r>
              <a:rPr lang="en-US" dirty="0"/>
              <a:t>Data Notes II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lstStyle/>
          <a:p>
            <a:r>
              <a:rPr lang="en-US" dirty="0"/>
              <a:t>1. Review and Questions</a:t>
            </a:r>
          </a:p>
        </p:txBody>
      </p:sp>
    </p:spTree>
    <p:extLst>
      <p:ext uri="{BB962C8B-B14F-4D97-AF65-F5344CB8AC3E}">
        <p14:creationId xmlns:p14="http://schemas.microsoft.com/office/powerpoint/2010/main" val="3887655154"/>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572000"/>
          </a:xfrm>
        </p:spPr>
        <p:txBody>
          <a:bodyPr>
            <a:normAutofit fontScale="70000" lnSpcReduction="20000"/>
          </a:bodyPr>
          <a:lstStyle/>
          <a:p>
            <a:pPr>
              <a:lnSpc>
                <a:spcPct val="150000"/>
              </a:lnSpc>
            </a:pPr>
            <a:r>
              <a:rPr lang="en-US" dirty="0"/>
              <a:t>Calculate for each asset:   </a:t>
            </a:r>
          </a:p>
          <a:p>
            <a:pPr lvl="1">
              <a:lnSpc>
                <a:spcPct val="150000"/>
              </a:lnSpc>
            </a:pPr>
            <a:r>
              <a:rPr lang="en-US" dirty="0"/>
              <a:t>Mean of Annualized Returns         </a:t>
            </a:r>
          </a:p>
          <a:p>
            <a:pPr lvl="1">
              <a:lnSpc>
                <a:spcPct val="150000"/>
              </a:lnSpc>
            </a:pPr>
            <a:r>
              <a:rPr lang="en-US" dirty="0"/>
              <a:t>Standard Deviation of Annualized Returns     </a:t>
            </a:r>
          </a:p>
          <a:p>
            <a:pPr lvl="1">
              <a:lnSpc>
                <a:spcPct val="150000"/>
              </a:lnSpc>
            </a:pPr>
            <a:r>
              <a:rPr lang="en-US" dirty="0"/>
              <a:t>Skewness of Annualized Returns       </a:t>
            </a:r>
          </a:p>
          <a:p>
            <a:pPr lvl="1">
              <a:lnSpc>
                <a:spcPct val="150000"/>
              </a:lnSpc>
            </a:pPr>
            <a:r>
              <a:rPr lang="en-US" dirty="0"/>
              <a:t>Kurtosis of Annualized Returns       </a:t>
            </a:r>
          </a:p>
          <a:p>
            <a:pPr>
              <a:lnSpc>
                <a:spcPct val="150000"/>
              </a:lnSpc>
            </a:pPr>
            <a:r>
              <a:rPr lang="en-US" dirty="0"/>
              <a:t>Construct the covariance matrix</a:t>
            </a:r>
          </a:p>
          <a:p>
            <a:pPr>
              <a:lnSpc>
                <a:spcPct val="150000"/>
              </a:lnSpc>
            </a:pPr>
            <a:r>
              <a:rPr lang="en-US" dirty="0"/>
              <a:t>Construct the correlation matrix</a:t>
            </a:r>
          </a:p>
          <a:p>
            <a:pPr>
              <a:lnSpc>
                <a:spcPct val="150000"/>
              </a:lnSpc>
            </a:pPr>
            <a:r>
              <a:rPr lang="en-US" dirty="0"/>
              <a:t>Graph for each asset: </a:t>
            </a:r>
          </a:p>
          <a:p>
            <a:pPr lvl="1">
              <a:lnSpc>
                <a:spcPct val="150000"/>
              </a:lnSpc>
            </a:pPr>
            <a:r>
              <a:rPr lang="en-US" dirty="0"/>
              <a:t>Histogram of returns</a:t>
            </a:r>
          </a:p>
          <a:p>
            <a:pPr lvl="1">
              <a:lnSpc>
                <a:spcPct val="150000"/>
              </a:lnSpc>
            </a:pPr>
            <a:r>
              <a:rPr lang="en-US" dirty="0"/>
              <a:t>Use ‘Histogram’ in the Data Analysis Add-In  </a:t>
            </a:r>
          </a:p>
        </p:txBody>
      </p:sp>
      <p:sp>
        <p:nvSpPr>
          <p:cNvPr id="3" name="Title 2"/>
          <p:cNvSpPr>
            <a:spLocks noGrp="1"/>
          </p:cNvSpPr>
          <p:nvPr>
            <p:ph type="title"/>
          </p:nvPr>
        </p:nvSpPr>
        <p:spPr/>
        <p:txBody>
          <a:bodyPr/>
          <a:lstStyle/>
          <a:p>
            <a:r>
              <a:rPr lang="en-US" dirty="0"/>
              <a:t>Worksheet 6: </a:t>
            </a:r>
            <a:r>
              <a:rPr lang="en-US" dirty="0" err="1"/>
              <a:t>StatAnal</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6: Example</a:t>
            </a:r>
          </a:p>
        </p:txBody>
      </p:sp>
      <p:pic>
        <p:nvPicPr>
          <p:cNvPr id="4098" name="Picture 2"/>
          <p:cNvPicPr>
            <a:picLocks noChangeAspect="1" noChangeArrowheads="1"/>
          </p:cNvPicPr>
          <p:nvPr/>
        </p:nvPicPr>
        <p:blipFill>
          <a:blip r:embed="rId2" cstate="print"/>
          <a:srcRect/>
          <a:stretch>
            <a:fillRect/>
          </a:stretch>
        </p:blipFill>
        <p:spPr bwMode="auto">
          <a:xfrm>
            <a:off x="762000" y="1676400"/>
            <a:ext cx="7778337" cy="4572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Data already downloaded</a:t>
            </a:r>
          </a:p>
          <a:p>
            <a:r>
              <a:rPr lang="en-US" dirty="0"/>
              <a:t>Find the beta for the stock of your firm:</a:t>
            </a:r>
          </a:p>
          <a:p>
            <a:pPr lvl="1"/>
            <a:r>
              <a:rPr lang="en-US" dirty="0"/>
              <a:t>Linear regression: </a:t>
            </a:r>
          </a:p>
          <a:p>
            <a:pPr lvl="1"/>
            <a:r>
              <a:rPr lang="en-US" dirty="0"/>
              <a:t>Y (Dependent) Variable: Firm Equity Return</a:t>
            </a:r>
          </a:p>
          <a:p>
            <a:pPr lvl="1"/>
            <a:r>
              <a:rPr lang="en-US" dirty="0"/>
              <a:t>X (Independent) Variable: S&amp;P 500 Return</a:t>
            </a:r>
          </a:p>
          <a:p>
            <a:pPr lvl="1"/>
            <a:endParaRPr lang="en-US" dirty="0"/>
          </a:p>
          <a:p>
            <a:pPr lvl="1">
              <a:buNone/>
            </a:pPr>
            <a:r>
              <a:rPr lang="en-US" sz="2000" dirty="0"/>
              <a:t>NOTE: Slides for Topic 12 have Excel instructions for linear regression.</a:t>
            </a:r>
          </a:p>
        </p:txBody>
      </p:sp>
      <p:sp>
        <p:nvSpPr>
          <p:cNvPr id="3" name="Title 2"/>
          <p:cNvSpPr>
            <a:spLocks noGrp="1"/>
          </p:cNvSpPr>
          <p:nvPr>
            <p:ph type="title"/>
          </p:nvPr>
        </p:nvSpPr>
        <p:spPr/>
        <p:txBody>
          <a:bodyPr/>
          <a:lstStyle/>
          <a:p>
            <a:r>
              <a:rPr lang="en-US" dirty="0"/>
              <a:t>Worksheet 7: Beta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7: Example</a:t>
            </a:r>
          </a:p>
        </p:txBody>
      </p:sp>
      <p:pic>
        <p:nvPicPr>
          <p:cNvPr id="29698" name="Picture 2"/>
          <p:cNvPicPr>
            <a:picLocks noChangeAspect="1" noChangeArrowheads="1"/>
          </p:cNvPicPr>
          <p:nvPr/>
        </p:nvPicPr>
        <p:blipFill>
          <a:blip r:embed="rId2" cstate="print"/>
          <a:srcRect/>
          <a:stretch>
            <a:fillRect/>
          </a:stretch>
        </p:blipFill>
        <p:spPr bwMode="auto">
          <a:xfrm>
            <a:off x="838200" y="1676400"/>
            <a:ext cx="7801514" cy="4572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Use your data and beta to find the expected return</a:t>
            </a:r>
          </a:p>
        </p:txBody>
      </p:sp>
      <p:sp>
        <p:nvSpPr>
          <p:cNvPr id="3" name="Title 2"/>
          <p:cNvSpPr>
            <a:spLocks noGrp="1"/>
          </p:cNvSpPr>
          <p:nvPr>
            <p:ph type="title"/>
          </p:nvPr>
        </p:nvSpPr>
        <p:spPr/>
        <p:txBody>
          <a:bodyPr/>
          <a:lstStyle/>
          <a:p>
            <a:r>
              <a:rPr lang="en-US" dirty="0"/>
              <a:t>Worksheet 8: CAPM</a:t>
            </a:r>
          </a:p>
        </p:txBody>
      </p:sp>
      <p:graphicFrame>
        <p:nvGraphicFramePr>
          <p:cNvPr id="1026" name="Object 2"/>
          <p:cNvGraphicFramePr>
            <a:graphicFrameLocks noChangeAspect="1"/>
          </p:cNvGraphicFramePr>
          <p:nvPr/>
        </p:nvGraphicFramePr>
        <p:xfrm>
          <a:off x="1447800" y="3352800"/>
          <a:ext cx="4953000" cy="885825"/>
        </p:xfrm>
        <a:graphic>
          <a:graphicData uri="http://schemas.openxmlformats.org/presentationml/2006/ole">
            <mc:AlternateContent xmlns:mc="http://schemas.openxmlformats.org/markup-compatibility/2006">
              <mc:Choice xmlns:v="urn:schemas-microsoft-com:vml" Requires="v">
                <p:oleObj spid="_x0000_s1049" name="Equation" r:id="rId3" imgW="1435100" imgH="254000" progId="Equation.DSMT4">
                  <p:embed/>
                </p:oleObj>
              </mc:Choice>
              <mc:Fallback>
                <p:oleObj name="Equation" r:id="rId3" imgW="1435100" imgH="254000" progId="Equation.DSMT4">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52800"/>
                        <a:ext cx="495300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8: Example</a:t>
            </a:r>
          </a:p>
        </p:txBody>
      </p:sp>
      <p:pic>
        <p:nvPicPr>
          <p:cNvPr id="30722" name="Picture 2"/>
          <p:cNvPicPr>
            <a:picLocks noChangeAspect="1" noChangeArrowheads="1"/>
          </p:cNvPicPr>
          <p:nvPr/>
        </p:nvPicPr>
        <p:blipFill>
          <a:blip r:embed="rId2" cstate="print"/>
          <a:srcRect/>
          <a:stretch>
            <a:fillRect/>
          </a:stretch>
        </p:blipFill>
        <p:spPr bwMode="auto">
          <a:xfrm>
            <a:off x="685800" y="1524000"/>
            <a:ext cx="7790731" cy="4572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B85D3E-A99D-40BD-BD14-8DB31E07E30D}"/>
              </a:ext>
            </a:extLst>
          </p:cNvPr>
          <p:cNvSpPr>
            <a:spLocks noGrp="1"/>
          </p:cNvSpPr>
          <p:nvPr>
            <p:ph type="body" idx="1"/>
          </p:nvPr>
        </p:nvSpPr>
        <p:spPr/>
        <p:txBody>
          <a:bodyPr/>
          <a:lstStyle/>
          <a:p>
            <a:r>
              <a:rPr lang="en-US" dirty="0"/>
              <a:t>TBA</a:t>
            </a:r>
          </a:p>
        </p:txBody>
      </p:sp>
      <p:sp>
        <p:nvSpPr>
          <p:cNvPr id="3" name="Title 2">
            <a:extLst>
              <a:ext uri="{FF2B5EF4-FFF2-40B4-BE49-F238E27FC236}">
                <a16:creationId xmlns:a16="http://schemas.microsoft.com/office/drawing/2014/main" id="{9168482B-4FAC-4CC8-AEAB-7D14126AC9F5}"/>
              </a:ext>
            </a:extLst>
          </p:cNvPr>
          <p:cNvSpPr>
            <a:spLocks noGrp="1"/>
          </p:cNvSpPr>
          <p:nvPr>
            <p:ph type="title"/>
          </p:nvPr>
        </p:nvSpPr>
        <p:spPr/>
        <p:txBody>
          <a:bodyPr/>
          <a:lstStyle/>
          <a:p>
            <a:r>
              <a:rPr lang="en-US" dirty="0"/>
              <a:t>Worksheet 9: Fama-French</a:t>
            </a:r>
          </a:p>
        </p:txBody>
      </p:sp>
    </p:spTree>
    <p:extLst>
      <p:ext uri="{BB962C8B-B14F-4D97-AF65-F5344CB8AC3E}">
        <p14:creationId xmlns:p14="http://schemas.microsoft.com/office/powerpoint/2010/main" val="3918714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6AA09-AA39-4399-9073-AA438D96C72C}"/>
              </a:ext>
            </a:extLst>
          </p:cNvPr>
          <p:cNvSpPr>
            <a:spLocks noGrp="1"/>
          </p:cNvSpPr>
          <p:nvPr>
            <p:ph type="body" idx="1"/>
          </p:nvPr>
        </p:nvSpPr>
        <p:spPr/>
        <p:txBody>
          <a:bodyPr/>
          <a:lstStyle/>
          <a:p>
            <a:r>
              <a:rPr lang="en-US" dirty="0"/>
              <a:t>TBA</a:t>
            </a:r>
          </a:p>
        </p:txBody>
      </p:sp>
      <p:sp>
        <p:nvSpPr>
          <p:cNvPr id="3" name="Title 2">
            <a:extLst>
              <a:ext uri="{FF2B5EF4-FFF2-40B4-BE49-F238E27FC236}">
                <a16:creationId xmlns:a16="http://schemas.microsoft.com/office/drawing/2014/main" id="{2DDFF6DB-EA39-47A2-B55A-264EFDF436F1}"/>
              </a:ext>
            </a:extLst>
          </p:cNvPr>
          <p:cNvSpPr>
            <a:spLocks noGrp="1"/>
          </p:cNvSpPr>
          <p:nvPr>
            <p:ph type="title"/>
          </p:nvPr>
        </p:nvSpPr>
        <p:spPr/>
        <p:txBody>
          <a:bodyPr>
            <a:normAutofit fontScale="90000"/>
          </a:bodyPr>
          <a:lstStyle/>
          <a:p>
            <a:r>
              <a:rPr lang="en-US" dirty="0"/>
              <a:t>Worksheet 10: Multifactor Model</a:t>
            </a:r>
          </a:p>
        </p:txBody>
      </p:sp>
    </p:spTree>
    <p:extLst>
      <p:ext uri="{BB962C8B-B14F-4D97-AF65-F5344CB8AC3E}">
        <p14:creationId xmlns:p14="http://schemas.microsoft.com/office/powerpoint/2010/main" val="3584369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Find a bond issued by your firm.</a:t>
            </a:r>
          </a:p>
          <a:p>
            <a:pPr lvl="1"/>
            <a:r>
              <a:rPr lang="en-US" sz="2000" dirty="0">
                <a:hlinkClick r:id="rId2"/>
              </a:rPr>
              <a:t>http://</a:t>
            </a:r>
            <a:r>
              <a:rPr lang="en-US" sz="2000" dirty="0" err="1">
                <a:hlinkClick r:id="rId2"/>
              </a:rPr>
              <a:t>finra-markets.morningstar.com</a:t>
            </a:r>
            <a:r>
              <a:rPr lang="en-US" sz="2000" dirty="0">
                <a:hlinkClick r:id="rId2"/>
              </a:rPr>
              <a:t>/</a:t>
            </a:r>
            <a:r>
              <a:rPr lang="en-US" sz="2000" dirty="0" err="1">
                <a:hlinkClick r:id="rId2"/>
              </a:rPr>
              <a:t>BondCenter</a:t>
            </a:r>
            <a:r>
              <a:rPr lang="en-US" sz="2000" dirty="0">
                <a:hlinkClick r:id="rId2"/>
              </a:rPr>
              <a:t>/</a:t>
            </a:r>
            <a:r>
              <a:rPr lang="en-US" sz="2000" dirty="0" err="1">
                <a:hlinkClick r:id="rId2"/>
              </a:rPr>
              <a:t>Default.jsp</a:t>
            </a:r>
            <a:endParaRPr lang="en-US" sz="2000" dirty="0"/>
          </a:p>
          <a:p>
            <a:pPr lvl="1"/>
            <a:r>
              <a:rPr lang="en-US" dirty="0"/>
              <a:t>Search for a (preferably) non-callable bond</a:t>
            </a:r>
          </a:p>
          <a:p>
            <a:pPr lvl="1"/>
            <a:r>
              <a:rPr lang="en-US" dirty="0"/>
              <a:t>Click on the bond symbol</a:t>
            </a:r>
          </a:p>
          <a:p>
            <a:pPr lvl="1"/>
            <a:endParaRPr lang="en-US" dirty="0"/>
          </a:p>
          <a:p>
            <a:r>
              <a:rPr lang="en-US" dirty="0"/>
              <a:t>Use ‘Bond Profile’ </a:t>
            </a:r>
          </a:p>
          <a:p>
            <a:pPr>
              <a:buNone/>
            </a:pPr>
            <a:r>
              <a:rPr lang="en-US" dirty="0"/>
              <a:t>	Information.</a:t>
            </a:r>
          </a:p>
        </p:txBody>
      </p:sp>
      <p:sp>
        <p:nvSpPr>
          <p:cNvPr id="3" name="Title 2"/>
          <p:cNvSpPr>
            <a:spLocks noGrp="1"/>
          </p:cNvSpPr>
          <p:nvPr>
            <p:ph type="title"/>
          </p:nvPr>
        </p:nvSpPr>
        <p:spPr/>
        <p:txBody>
          <a:bodyPr/>
          <a:lstStyle/>
          <a:p>
            <a:r>
              <a:rPr lang="en-US" dirty="0"/>
              <a:t>Worksheet 11: Bonds</a:t>
            </a:r>
          </a:p>
        </p:txBody>
      </p:sp>
      <p:pic>
        <p:nvPicPr>
          <p:cNvPr id="5" name="Picture 4"/>
          <p:cNvPicPr>
            <a:picLocks noChangeAspect="1"/>
          </p:cNvPicPr>
          <p:nvPr/>
        </p:nvPicPr>
        <p:blipFill>
          <a:blip r:embed="rId3"/>
          <a:stretch>
            <a:fillRect/>
          </a:stretch>
        </p:blipFill>
        <p:spPr>
          <a:xfrm>
            <a:off x="6206139" y="3276600"/>
            <a:ext cx="2480661" cy="30699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Calculate the yield to maturity and compare your calculation with </a:t>
            </a:r>
            <a:r>
              <a:rPr lang="en-US" dirty="0" err="1"/>
              <a:t>FINRA’s</a:t>
            </a:r>
            <a:r>
              <a:rPr lang="en-US" dirty="0"/>
              <a:t>.</a:t>
            </a:r>
          </a:p>
          <a:p>
            <a:endParaRPr lang="en-US" dirty="0"/>
          </a:p>
          <a:p>
            <a:r>
              <a:rPr lang="en-US" dirty="0"/>
              <a:t>How would the price of the bond change if the interest rate</a:t>
            </a:r>
          </a:p>
          <a:p>
            <a:pPr lvl="1"/>
            <a:r>
              <a:rPr lang="en-US" dirty="0"/>
              <a:t>Increased by 50 basis points?</a:t>
            </a:r>
          </a:p>
          <a:p>
            <a:pPr lvl="1"/>
            <a:r>
              <a:rPr lang="en-US" dirty="0"/>
              <a:t>Decreased by 50 basis points?</a:t>
            </a:r>
          </a:p>
          <a:p>
            <a:pPr lvl="1"/>
            <a:endParaRPr lang="en-US" dirty="0"/>
          </a:p>
        </p:txBody>
      </p:sp>
      <p:sp>
        <p:nvSpPr>
          <p:cNvPr id="3" name="Title 2"/>
          <p:cNvSpPr>
            <a:spLocks noGrp="1"/>
          </p:cNvSpPr>
          <p:nvPr>
            <p:ph type="title"/>
          </p:nvPr>
        </p:nvSpPr>
        <p:spPr/>
        <p:txBody>
          <a:bodyPr/>
          <a:lstStyle/>
          <a:p>
            <a:r>
              <a:rPr lang="en-US" dirty="0"/>
              <a:t>Worksheet 11: Bonds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0FBB42-1A18-46DA-A7CD-73039E74DACE}"/>
              </a:ext>
            </a:extLst>
          </p:cNvPr>
          <p:cNvSpPr>
            <a:spLocks noGrp="1"/>
          </p:cNvSpPr>
          <p:nvPr>
            <p:ph type="body" idx="1"/>
          </p:nvPr>
        </p:nvSpPr>
        <p:spPr/>
        <p:txBody>
          <a:bodyPr>
            <a:normAutofit lnSpcReduction="10000"/>
          </a:bodyPr>
          <a:lstStyle/>
          <a:p>
            <a:pPr>
              <a:lnSpc>
                <a:spcPct val="150000"/>
              </a:lnSpc>
            </a:pPr>
            <a:r>
              <a:rPr lang="en-US" dirty="0"/>
              <a:t>Investor Life-Cycle</a:t>
            </a:r>
          </a:p>
          <a:p>
            <a:pPr>
              <a:lnSpc>
                <a:spcPct val="150000"/>
              </a:lnSpc>
            </a:pPr>
            <a:r>
              <a:rPr lang="en-CA" dirty="0"/>
              <a:t>Portfolio Management Process</a:t>
            </a:r>
          </a:p>
          <a:p>
            <a:pPr lvl="1">
              <a:lnSpc>
                <a:spcPct val="150000"/>
              </a:lnSpc>
            </a:pPr>
            <a:r>
              <a:rPr lang="en-CA" dirty="0"/>
              <a:t>Portfolio Policy Statement</a:t>
            </a:r>
          </a:p>
          <a:p>
            <a:pPr lvl="1">
              <a:lnSpc>
                <a:spcPct val="150000"/>
              </a:lnSpc>
            </a:pPr>
            <a:r>
              <a:rPr lang="en-CA" dirty="0"/>
              <a:t>Individual Investor Situations</a:t>
            </a:r>
          </a:p>
          <a:p>
            <a:pPr>
              <a:lnSpc>
                <a:spcPct val="150000"/>
              </a:lnSpc>
            </a:pPr>
            <a:r>
              <a:rPr lang="en-CA" dirty="0"/>
              <a:t>Asset Allocation	</a:t>
            </a:r>
          </a:p>
          <a:p>
            <a:pPr>
              <a:lnSpc>
                <a:spcPct val="150000"/>
              </a:lnSpc>
            </a:pPr>
            <a:r>
              <a:rPr lang="en-CA" dirty="0"/>
              <a:t>Global/Alternative Investments</a:t>
            </a:r>
            <a:endParaRPr lang="en-US" dirty="0"/>
          </a:p>
          <a:p>
            <a:endParaRPr lang="en-US" dirty="0"/>
          </a:p>
        </p:txBody>
      </p:sp>
      <p:sp>
        <p:nvSpPr>
          <p:cNvPr id="3" name="Title 2">
            <a:extLst>
              <a:ext uri="{FF2B5EF4-FFF2-40B4-BE49-F238E27FC236}">
                <a16:creationId xmlns:a16="http://schemas.microsoft.com/office/drawing/2014/main" id="{35BA73A3-1136-4ADD-8775-BD6E82ED81AD}"/>
              </a:ext>
            </a:extLst>
          </p:cNvPr>
          <p:cNvSpPr>
            <a:spLocks noGrp="1"/>
          </p:cNvSpPr>
          <p:nvPr>
            <p:ph type="title"/>
          </p:nvPr>
        </p:nvSpPr>
        <p:spPr/>
        <p:txBody>
          <a:bodyPr/>
          <a:lstStyle/>
          <a:p>
            <a:r>
              <a:rPr lang="en-US" dirty="0"/>
              <a:t>Key Ideas </a:t>
            </a:r>
            <a:r>
              <a:rPr lang="en-US" sz="3200" dirty="0"/>
              <a:t>(</a:t>
            </a:r>
            <a:r>
              <a:rPr lang="en-US" sz="3200"/>
              <a:t>Slides 3.1-50)</a:t>
            </a:r>
            <a:endParaRPr lang="en-US" dirty="0"/>
          </a:p>
        </p:txBody>
      </p:sp>
    </p:spTree>
    <p:extLst>
      <p:ext uri="{BB962C8B-B14F-4D97-AF65-F5344CB8AC3E}">
        <p14:creationId xmlns:p14="http://schemas.microsoft.com/office/powerpoint/2010/main" val="1201437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11: Example</a:t>
            </a:r>
          </a:p>
        </p:txBody>
      </p:sp>
      <p:pic>
        <p:nvPicPr>
          <p:cNvPr id="31746" name="Picture 2"/>
          <p:cNvPicPr>
            <a:picLocks noChangeAspect="1" noChangeArrowheads="1"/>
          </p:cNvPicPr>
          <p:nvPr/>
        </p:nvPicPr>
        <p:blipFill>
          <a:blip r:embed="rId2" cstate="print"/>
          <a:srcRect/>
          <a:stretch>
            <a:fillRect/>
          </a:stretch>
        </p:blipFill>
        <p:spPr bwMode="auto">
          <a:xfrm>
            <a:off x="609600" y="1600200"/>
            <a:ext cx="7795502" cy="4572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Price the stock with DDM</a:t>
            </a:r>
          </a:p>
          <a:p>
            <a:r>
              <a:rPr lang="en-US" dirty="0"/>
              <a:t>Dividend History</a:t>
            </a:r>
          </a:p>
          <a:p>
            <a:pPr lvl="1"/>
            <a:r>
              <a:rPr lang="en-US" dirty="0">
                <a:hlinkClick r:id="rId2"/>
              </a:rPr>
              <a:t>http://finance.yahoo.com/</a:t>
            </a:r>
            <a:endParaRPr lang="en-US" dirty="0"/>
          </a:p>
          <a:p>
            <a:pPr lvl="1"/>
            <a:r>
              <a:rPr lang="en-US" dirty="0"/>
              <a:t>Enter Ticker Code in </a:t>
            </a:r>
          </a:p>
          <a:p>
            <a:pPr lvl="1"/>
            <a:endParaRPr lang="en-US" dirty="0"/>
          </a:p>
          <a:p>
            <a:pPr lvl="1"/>
            <a:r>
              <a:rPr lang="en-US" dirty="0"/>
              <a:t>Click on ‘Historical Prices’</a:t>
            </a:r>
          </a:p>
          <a:p>
            <a:pPr lvl="1"/>
            <a:endParaRPr lang="en-US" dirty="0"/>
          </a:p>
          <a:p>
            <a:pPr lvl="1"/>
            <a:r>
              <a:rPr lang="en-US" dirty="0"/>
              <a:t>Search selecting ‘Dividends Only’</a:t>
            </a:r>
          </a:p>
        </p:txBody>
      </p:sp>
      <p:sp>
        <p:nvSpPr>
          <p:cNvPr id="3" name="Title 2"/>
          <p:cNvSpPr>
            <a:spLocks noGrp="1"/>
          </p:cNvSpPr>
          <p:nvPr>
            <p:ph type="title"/>
          </p:nvPr>
        </p:nvSpPr>
        <p:spPr/>
        <p:txBody>
          <a:bodyPr/>
          <a:lstStyle/>
          <a:p>
            <a:r>
              <a:rPr lang="en-US" dirty="0"/>
              <a:t>Worksheet 12: Stock</a:t>
            </a:r>
          </a:p>
        </p:txBody>
      </p:sp>
      <p:pic>
        <p:nvPicPr>
          <p:cNvPr id="3074" name="Picture 2"/>
          <p:cNvPicPr>
            <a:picLocks noChangeAspect="1" noChangeArrowheads="1"/>
          </p:cNvPicPr>
          <p:nvPr/>
        </p:nvPicPr>
        <p:blipFill>
          <a:blip r:embed="rId3" cstate="print"/>
          <a:srcRect l="20989" t="27612" r="65998" b="69402"/>
          <a:stretch>
            <a:fillRect/>
          </a:stretch>
        </p:blipFill>
        <p:spPr bwMode="auto">
          <a:xfrm>
            <a:off x="4876800" y="3276600"/>
            <a:ext cx="2362200" cy="3048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l="20567" t="37589" r="71986" b="51064"/>
          <a:stretch>
            <a:fillRect/>
          </a:stretch>
        </p:blipFill>
        <p:spPr bwMode="auto">
          <a:xfrm>
            <a:off x="6019800" y="3733800"/>
            <a:ext cx="1143000" cy="979714"/>
          </a:xfrm>
          <a:prstGeom prst="rect">
            <a:avLst/>
          </a:prstGeom>
          <a:noFill/>
          <a:ln w="1">
            <a:noFill/>
            <a:miter lim="800000"/>
            <a:headEnd/>
            <a:tailEnd type="none" w="med" len="med"/>
          </a:ln>
          <a:effectLst/>
        </p:spPr>
      </p:pic>
      <p:sp>
        <p:nvSpPr>
          <p:cNvPr id="6" name="Oval 5"/>
          <p:cNvSpPr/>
          <p:nvPr/>
        </p:nvSpPr>
        <p:spPr>
          <a:xfrm>
            <a:off x="6019800" y="43434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cstate="print"/>
          <a:srcRect l="27525" t="41463" r="47866" b="37500"/>
          <a:stretch>
            <a:fillRect/>
          </a:stretch>
        </p:blipFill>
        <p:spPr bwMode="auto">
          <a:xfrm>
            <a:off x="6172200" y="5410200"/>
            <a:ext cx="2733675" cy="1314450"/>
          </a:xfrm>
          <a:prstGeom prst="rect">
            <a:avLst/>
          </a:prstGeom>
          <a:noFill/>
          <a:ln w="1">
            <a:noFill/>
            <a:miter lim="800000"/>
            <a:headEnd/>
            <a:tailEnd type="none" w="med" len="med"/>
          </a:ln>
          <a:effectLst/>
        </p:spPr>
      </p:pic>
      <p:sp>
        <p:nvSpPr>
          <p:cNvPr id="9" name="Oval 8"/>
          <p:cNvSpPr/>
          <p:nvPr/>
        </p:nvSpPr>
        <p:spPr>
          <a:xfrm>
            <a:off x="7924800" y="59436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12: Example</a:t>
            </a:r>
          </a:p>
        </p:txBody>
      </p:sp>
      <p:pic>
        <p:nvPicPr>
          <p:cNvPr id="2" name="Picture 1"/>
          <p:cNvPicPr>
            <a:picLocks noChangeAspect="1"/>
          </p:cNvPicPr>
          <p:nvPr/>
        </p:nvPicPr>
        <p:blipFill>
          <a:blip r:embed="rId2"/>
          <a:stretch>
            <a:fillRect/>
          </a:stretch>
        </p:blipFill>
        <p:spPr>
          <a:xfrm>
            <a:off x="609600" y="1479019"/>
            <a:ext cx="7162800" cy="469603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a:t>About One Page</a:t>
            </a:r>
          </a:p>
          <a:p>
            <a:endParaRPr lang="en-US" dirty="0"/>
          </a:p>
          <a:p>
            <a:r>
              <a:rPr lang="en-US" dirty="0"/>
              <a:t>Evaluate the firm using the analysis from all the data and analysis you have done in the report.</a:t>
            </a:r>
          </a:p>
          <a:p>
            <a:endParaRPr lang="en-US" dirty="0"/>
          </a:p>
          <a:p>
            <a:r>
              <a:rPr lang="en-US" dirty="0"/>
              <a:t>This could take several forms, such as:</a:t>
            </a:r>
          </a:p>
          <a:p>
            <a:pPr lvl="1"/>
            <a:r>
              <a:rPr lang="en-US" dirty="0"/>
              <a:t>A recommendation of buy, hold, or sell with a justification</a:t>
            </a:r>
          </a:p>
          <a:p>
            <a:pPr lvl="1"/>
            <a:r>
              <a:rPr lang="en-US" dirty="0"/>
              <a:t>A report to the CEO of the firm and its financial stability</a:t>
            </a:r>
          </a:p>
        </p:txBody>
      </p:sp>
      <p:sp>
        <p:nvSpPr>
          <p:cNvPr id="3" name="Title 2"/>
          <p:cNvSpPr>
            <a:spLocks noGrp="1"/>
          </p:cNvSpPr>
          <p:nvPr>
            <p:ph type="title"/>
          </p:nvPr>
        </p:nvSpPr>
        <p:spPr/>
        <p:txBody>
          <a:bodyPr>
            <a:normAutofit fontScale="90000"/>
          </a:bodyPr>
          <a:lstStyle/>
          <a:p>
            <a:r>
              <a:rPr lang="en-US" dirty="0"/>
              <a:t>Worksheet 13: Final Evaluation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lstStyle/>
          <a:p>
            <a:r>
              <a:rPr lang="en-US" dirty="0"/>
              <a:t>3. Practice Problems</a:t>
            </a:r>
          </a:p>
        </p:txBody>
      </p:sp>
    </p:spTree>
    <p:extLst>
      <p:ext uri="{BB962C8B-B14F-4D97-AF65-F5344CB8AC3E}">
        <p14:creationId xmlns:p14="http://schemas.microsoft.com/office/powerpoint/2010/main" val="412776210"/>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dirty="0"/>
              <a:t>Practice Problem 1</a:t>
            </a:r>
          </a:p>
        </p:txBody>
      </p:sp>
      <p:sp>
        <p:nvSpPr>
          <p:cNvPr id="252931" name="Rectangle 3"/>
          <p:cNvSpPr>
            <a:spLocks noGrp="1" noChangeArrowheads="1"/>
          </p:cNvSpPr>
          <p:nvPr>
            <p:ph type="body" sz="half" idx="1"/>
          </p:nvPr>
        </p:nvSpPr>
        <p:spPr>
          <a:xfrm>
            <a:off x="609600" y="1600200"/>
            <a:ext cx="7924800" cy="4724400"/>
          </a:xfrm>
        </p:spPr>
        <p:txBody>
          <a:bodyPr>
            <a:normAutofit/>
          </a:bodyPr>
          <a:lstStyle/>
          <a:p>
            <a:pPr marL="0" indent="0">
              <a:buNone/>
            </a:pPr>
            <a:r>
              <a:rPr lang="en-US" sz="2800" dirty="0"/>
              <a:t>In 15 years, what will be the value of a one-time $20,000 investment an 8% tax-exempt IRA?</a:t>
            </a:r>
          </a:p>
          <a:p>
            <a:pPr marL="0" indent="0">
              <a:buNone/>
            </a:pP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dirty="0"/>
              <a:t>Practice Problem 2</a:t>
            </a:r>
          </a:p>
        </p:txBody>
      </p:sp>
      <p:sp>
        <p:nvSpPr>
          <p:cNvPr id="252931" name="Rectangle 3"/>
          <p:cNvSpPr>
            <a:spLocks noGrp="1" noChangeArrowheads="1"/>
          </p:cNvSpPr>
          <p:nvPr>
            <p:ph type="body" sz="half" idx="1"/>
          </p:nvPr>
        </p:nvSpPr>
        <p:spPr>
          <a:xfrm>
            <a:off x="457200" y="1600200"/>
            <a:ext cx="8077200" cy="4724400"/>
          </a:xfrm>
        </p:spPr>
        <p:txBody>
          <a:bodyPr>
            <a:normAutofit/>
          </a:bodyPr>
          <a:lstStyle/>
          <a:p>
            <a:pPr marL="0" indent="0">
              <a:buNone/>
            </a:pPr>
            <a:r>
              <a:rPr lang="en-US" sz="2800" dirty="0"/>
              <a:t>In 15 years, what will be the value of a one-time $20,000 investment an 8% account with a tax rate of 30%?</a:t>
            </a:r>
          </a:p>
          <a:p>
            <a:pPr marL="0" indent="0">
              <a:buNone/>
            </a:pPr>
            <a:endParaRPr lang="en-US" sz="2800" dirty="0"/>
          </a:p>
        </p:txBody>
      </p:sp>
    </p:spTree>
    <p:extLst>
      <p:ext uri="{BB962C8B-B14F-4D97-AF65-F5344CB8AC3E}">
        <p14:creationId xmlns:p14="http://schemas.microsoft.com/office/powerpoint/2010/main" val="2880352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dirty="0"/>
              <a:t>Practice Problem 3</a:t>
            </a:r>
          </a:p>
        </p:txBody>
      </p:sp>
      <p:sp>
        <p:nvSpPr>
          <p:cNvPr id="252931" name="Rectangle 3"/>
          <p:cNvSpPr>
            <a:spLocks noGrp="1" noChangeArrowheads="1"/>
          </p:cNvSpPr>
          <p:nvPr>
            <p:ph type="body" sz="half" idx="1"/>
          </p:nvPr>
        </p:nvSpPr>
        <p:spPr>
          <a:xfrm>
            <a:off x="457200" y="1600200"/>
            <a:ext cx="8077200" cy="4724400"/>
          </a:xfrm>
        </p:spPr>
        <p:txBody>
          <a:bodyPr>
            <a:normAutofit/>
          </a:bodyPr>
          <a:lstStyle/>
          <a:p>
            <a:pPr marL="0" indent="0">
              <a:buNone/>
            </a:pPr>
            <a:r>
              <a:rPr lang="en-US" sz="2800" dirty="0"/>
              <a:t>Find the arithmetic and geometric </a:t>
            </a:r>
            <a:r>
              <a:rPr lang="en-US" sz="2800" dirty="0" err="1"/>
              <a:t>avergeas</a:t>
            </a:r>
            <a:r>
              <a:rPr lang="en-US" sz="2800" dirty="0"/>
              <a:t> for an investment with the following returns.</a:t>
            </a:r>
          </a:p>
          <a:p>
            <a:pPr marL="0" indent="0">
              <a:buNone/>
            </a:pPr>
            <a:endParaRPr lang="en-US" sz="2800" dirty="0"/>
          </a:p>
          <a:p>
            <a:pPr marL="0" indent="0">
              <a:buNone/>
            </a:pPr>
            <a:r>
              <a:rPr lang="en-US" sz="2800" dirty="0"/>
              <a:t>	8%	10%	 3%</a:t>
            </a:r>
          </a:p>
          <a:p>
            <a:pPr marL="0" indent="0">
              <a:buNone/>
            </a:pPr>
            <a:endParaRPr lang="en-US" sz="2800" dirty="0"/>
          </a:p>
          <a:p>
            <a:pPr marL="0" indent="0">
              <a:buNone/>
            </a:pPr>
            <a:endParaRPr lang="en-US" sz="2600" b="1" dirty="0">
              <a:solidFill>
                <a:srgbClr val="FF0000"/>
              </a:solidFill>
            </a:endParaRPr>
          </a:p>
        </p:txBody>
      </p:sp>
    </p:spTree>
    <p:extLst>
      <p:ext uri="{BB962C8B-B14F-4D97-AF65-F5344CB8AC3E}">
        <p14:creationId xmlns:p14="http://schemas.microsoft.com/office/powerpoint/2010/main" val="3143623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dirty="0"/>
              <a:t>Practice Problem 4</a:t>
            </a:r>
          </a:p>
        </p:txBody>
      </p:sp>
      <p:sp>
        <p:nvSpPr>
          <p:cNvPr id="252931" name="Rectangle 3"/>
          <p:cNvSpPr>
            <a:spLocks noGrp="1" noChangeArrowheads="1"/>
          </p:cNvSpPr>
          <p:nvPr>
            <p:ph type="body" sz="half" idx="1"/>
          </p:nvPr>
        </p:nvSpPr>
        <p:spPr>
          <a:xfrm>
            <a:off x="457200" y="1371600"/>
            <a:ext cx="8077200" cy="4953000"/>
          </a:xfrm>
        </p:spPr>
        <p:txBody>
          <a:bodyPr>
            <a:normAutofit/>
          </a:bodyPr>
          <a:lstStyle/>
          <a:p>
            <a:pPr marL="0" indent="0">
              <a:buNone/>
            </a:pPr>
            <a:r>
              <a:rPr lang="en-US" sz="2400" dirty="0"/>
              <a:t>If inflation is 3%, what is the real return of the following investments:</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600" b="1" dirty="0">
              <a:solidFill>
                <a:srgbClr val="FF0000"/>
              </a:solidFill>
            </a:endParaRPr>
          </a:p>
        </p:txBody>
      </p:sp>
      <p:graphicFrame>
        <p:nvGraphicFramePr>
          <p:cNvPr id="2" name="Table 2">
            <a:extLst>
              <a:ext uri="{FF2B5EF4-FFF2-40B4-BE49-F238E27FC236}">
                <a16:creationId xmlns:a16="http://schemas.microsoft.com/office/drawing/2014/main" id="{60E8B967-9CDB-4C92-9F32-B7361834F9E4}"/>
              </a:ext>
            </a:extLst>
          </p:cNvPr>
          <p:cNvGraphicFramePr>
            <a:graphicFrameLocks noGrp="1"/>
          </p:cNvGraphicFramePr>
          <p:nvPr>
            <p:extLst>
              <p:ext uri="{D42A27DB-BD31-4B8C-83A1-F6EECF244321}">
                <p14:modId xmlns:p14="http://schemas.microsoft.com/office/powerpoint/2010/main" val="816590515"/>
              </p:ext>
            </p:extLst>
          </p:nvPr>
        </p:nvGraphicFramePr>
        <p:xfrm>
          <a:off x="1524000" y="220980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39148793"/>
                    </a:ext>
                  </a:extLst>
                </a:gridCol>
                <a:gridCol w="3048000">
                  <a:extLst>
                    <a:ext uri="{9D8B030D-6E8A-4147-A177-3AD203B41FA5}">
                      <a16:colId xmlns:a16="http://schemas.microsoft.com/office/drawing/2014/main" val="1923989105"/>
                    </a:ext>
                  </a:extLst>
                </a:gridCol>
              </a:tblGrid>
              <a:tr h="370840">
                <a:tc>
                  <a:txBody>
                    <a:bodyPr/>
                    <a:lstStyle/>
                    <a:p>
                      <a:r>
                        <a:rPr lang="en-US" dirty="0">
                          <a:latin typeface="Arial" panose="020B0604020202020204" pitchFamily="34" charset="0"/>
                          <a:cs typeface="Arial" panose="020B0604020202020204" pitchFamily="34" charset="0"/>
                        </a:rPr>
                        <a:t>Investment</a:t>
                      </a:r>
                    </a:p>
                  </a:txBody>
                  <a:tcPr/>
                </a:tc>
                <a:tc>
                  <a:txBody>
                    <a:bodyPr/>
                    <a:lstStyle/>
                    <a:p>
                      <a:r>
                        <a:rPr lang="en-US" dirty="0">
                          <a:latin typeface="Arial" panose="020B0604020202020204" pitchFamily="34" charset="0"/>
                          <a:cs typeface="Arial" panose="020B0604020202020204" pitchFamily="34" charset="0"/>
                        </a:rPr>
                        <a:t>Nominal Return</a:t>
                      </a:r>
                    </a:p>
                  </a:txBody>
                  <a:tcPr/>
                </a:tc>
                <a:extLst>
                  <a:ext uri="{0D108BD9-81ED-4DB2-BD59-A6C34878D82A}">
                    <a16:rowId xmlns:a16="http://schemas.microsoft.com/office/drawing/2014/main" val="1933040336"/>
                  </a:ext>
                </a:extLst>
              </a:tr>
              <a:tr h="370840">
                <a:tc>
                  <a:txBody>
                    <a:bodyPr/>
                    <a:lstStyle/>
                    <a:p>
                      <a:r>
                        <a:rPr lang="en-US" dirty="0">
                          <a:latin typeface="Arial" panose="020B0604020202020204" pitchFamily="34" charset="0"/>
                          <a:cs typeface="Arial" panose="020B0604020202020204" pitchFamily="34" charset="0"/>
                        </a:rPr>
                        <a:t>T-Bills</a:t>
                      </a:r>
                    </a:p>
                  </a:txBody>
                  <a:tcPr/>
                </a:tc>
                <a:tc>
                  <a:txBody>
                    <a:bodyPr/>
                    <a:lstStyle/>
                    <a:p>
                      <a:r>
                        <a:rPr lang="en-US" dirty="0">
                          <a:latin typeface="Arial" panose="020B0604020202020204" pitchFamily="34" charset="0"/>
                          <a:cs typeface="Arial" panose="020B0604020202020204" pitchFamily="34" charset="0"/>
                        </a:rPr>
                        <a:t>3.5%</a:t>
                      </a:r>
                    </a:p>
                  </a:txBody>
                  <a:tcPr/>
                </a:tc>
                <a:extLst>
                  <a:ext uri="{0D108BD9-81ED-4DB2-BD59-A6C34878D82A}">
                    <a16:rowId xmlns:a16="http://schemas.microsoft.com/office/drawing/2014/main" val="2188822281"/>
                  </a:ext>
                </a:extLst>
              </a:tr>
              <a:tr h="370840">
                <a:tc>
                  <a:txBody>
                    <a:bodyPr/>
                    <a:lstStyle/>
                    <a:p>
                      <a:r>
                        <a:rPr lang="en-US" dirty="0">
                          <a:latin typeface="Arial" panose="020B0604020202020204" pitchFamily="34" charset="0"/>
                          <a:cs typeface="Arial" panose="020B0604020202020204" pitchFamily="34" charset="0"/>
                        </a:rPr>
                        <a:t>Corporate Bonds</a:t>
                      </a:r>
                    </a:p>
                  </a:txBody>
                  <a:tcPr/>
                </a:tc>
                <a:tc>
                  <a:txBody>
                    <a:bodyPr/>
                    <a:lstStyle/>
                    <a:p>
                      <a:r>
                        <a:rPr lang="en-US" dirty="0">
                          <a:latin typeface="Arial" panose="020B0604020202020204" pitchFamily="34" charset="0"/>
                          <a:cs typeface="Arial" panose="020B0604020202020204" pitchFamily="34" charset="0"/>
                        </a:rPr>
                        <a:t>5.1%</a:t>
                      </a:r>
                    </a:p>
                  </a:txBody>
                  <a:tcPr/>
                </a:tc>
                <a:extLst>
                  <a:ext uri="{0D108BD9-81ED-4DB2-BD59-A6C34878D82A}">
                    <a16:rowId xmlns:a16="http://schemas.microsoft.com/office/drawing/2014/main" val="2938432267"/>
                  </a:ext>
                </a:extLst>
              </a:tr>
              <a:tr h="370840">
                <a:tc>
                  <a:txBody>
                    <a:bodyPr/>
                    <a:lstStyle/>
                    <a:p>
                      <a:r>
                        <a:rPr lang="en-US" dirty="0">
                          <a:latin typeface="Arial" panose="020B0604020202020204" pitchFamily="34" charset="0"/>
                          <a:cs typeface="Arial" panose="020B0604020202020204" pitchFamily="34" charset="0"/>
                        </a:rPr>
                        <a:t>Corporate Stock</a:t>
                      </a:r>
                    </a:p>
                  </a:txBody>
                  <a:tcPr/>
                </a:tc>
                <a:tc>
                  <a:txBody>
                    <a:bodyPr/>
                    <a:lstStyle/>
                    <a:p>
                      <a:r>
                        <a:rPr lang="en-US" dirty="0">
                          <a:latin typeface="Arial" panose="020B0604020202020204" pitchFamily="34" charset="0"/>
                          <a:cs typeface="Arial" panose="020B0604020202020204" pitchFamily="34" charset="0"/>
                        </a:rPr>
                        <a:t>8.7%</a:t>
                      </a:r>
                    </a:p>
                  </a:txBody>
                  <a:tcPr/>
                </a:tc>
                <a:extLst>
                  <a:ext uri="{0D108BD9-81ED-4DB2-BD59-A6C34878D82A}">
                    <a16:rowId xmlns:a16="http://schemas.microsoft.com/office/drawing/2014/main" val="3208609613"/>
                  </a:ext>
                </a:extLst>
              </a:tr>
            </a:tbl>
          </a:graphicData>
        </a:graphic>
      </p:graphicFrame>
    </p:spTree>
    <p:extLst>
      <p:ext uri="{BB962C8B-B14F-4D97-AF65-F5344CB8AC3E}">
        <p14:creationId xmlns:p14="http://schemas.microsoft.com/office/powerpoint/2010/main" val="1897077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lstStyle/>
          <a:p>
            <a:r>
              <a:rPr lang="en-US" dirty="0"/>
              <a:t>4. Excel Skills</a:t>
            </a:r>
          </a:p>
        </p:txBody>
      </p:sp>
    </p:spTree>
    <p:extLst>
      <p:ext uri="{BB962C8B-B14F-4D97-AF65-F5344CB8AC3E}">
        <p14:creationId xmlns:p14="http://schemas.microsoft.com/office/powerpoint/2010/main" val="1582481560"/>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2.1 Individual Investor Life Cycle</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Financial plans and investment needs differ for each individual and change over the life cycle</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Financial plan should be related to age, financial status, future plans, risk aversion characteristics, and needs</a:t>
            </a:r>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p:txBody>
          <a:bodyPr>
            <a:normAutofit/>
          </a:bodyPr>
          <a:lstStyle/>
          <a:p>
            <a:pPr hangingPunct="0">
              <a:lnSpc>
                <a:spcPct val="150000"/>
              </a:lnSpc>
            </a:pPr>
            <a:r>
              <a:rPr lang="en-US" dirty="0"/>
              <a:t>FV</a:t>
            </a:r>
          </a:p>
          <a:p>
            <a:pPr hangingPunct="0">
              <a:lnSpc>
                <a:spcPct val="150000"/>
              </a:lnSpc>
            </a:pPr>
            <a:r>
              <a:rPr lang="en-US" dirty="0"/>
              <a:t>PV</a:t>
            </a:r>
          </a:p>
          <a:p>
            <a:pPr hangingPunct="0">
              <a:lnSpc>
                <a:spcPct val="150000"/>
              </a:lnSpc>
            </a:pPr>
            <a:r>
              <a:rPr lang="en-US" dirty="0"/>
              <a:t>NPER</a:t>
            </a:r>
          </a:p>
          <a:p>
            <a:pPr hangingPunct="0">
              <a:lnSpc>
                <a:spcPct val="150000"/>
              </a:lnSpc>
            </a:pPr>
            <a:r>
              <a:rPr lang="en-US" dirty="0"/>
              <a:t>RATE</a:t>
            </a:r>
          </a:p>
          <a:p>
            <a:pPr marL="0" indent="0">
              <a:buNone/>
            </a:pPr>
            <a:endParaRPr lang="en-US" dirty="0"/>
          </a:p>
        </p:txBody>
      </p:sp>
      <p:sp>
        <p:nvSpPr>
          <p:cNvPr id="4" name="Text Placeholder 3">
            <a:extLst>
              <a:ext uri="{FF2B5EF4-FFF2-40B4-BE49-F238E27FC236}">
                <a16:creationId xmlns:a16="http://schemas.microsoft.com/office/drawing/2014/main" id="{5B68CD3A-08F8-49D9-96DF-214B695FE380}"/>
              </a:ext>
            </a:extLst>
          </p:cNvPr>
          <p:cNvSpPr>
            <a:spLocks noGrp="1"/>
          </p:cNvSpPr>
          <p:nvPr>
            <p:ph type="body" sz="half" idx="2"/>
          </p:nvPr>
        </p:nvSpPr>
        <p:spPr/>
        <p:txBody>
          <a:bodyPr/>
          <a:lstStyle/>
          <a:p>
            <a:pPr>
              <a:lnSpc>
                <a:spcPct val="150000"/>
              </a:lnSpc>
            </a:pPr>
            <a:r>
              <a:rPr lang="en-US" dirty="0"/>
              <a:t>PMT</a:t>
            </a:r>
          </a:p>
          <a:p>
            <a:pPr>
              <a:lnSpc>
                <a:spcPct val="150000"/>
              </a:lnSpc>
            </a:pPr>
            <a:r>
              <a:rPr lang="en-US" dirty="0"/>
              <a:t>(PPMT)</a:t>
            </a:r>
          </a:p>
          <a:p>
            <a:pPr>
              <a:lnSpc>
                <a:spcPct val="150000"/>
              </a:lnSpc>
            </a:pPr>
            <a:r>
              <a:rPr lang="en-US" dirty="0"/>
              <a:t>(IPMT)</a:t>
            </a:r>
          </a:p>
          <a:p>
            <a:endParaRPr lang="en-US" dirty="0"/>
          </a:p>
        </p:txBody>
      </p:sp>
      <p:sp>
        <p:nvSpPr>
          <p:cNvPr id="3" name="Title 2"/>
          <p:cNvSpPr>
            <a:spLocks noGrp="1"/>
          </p:cNvSpPr>
          <p:nvPr>
            <p:ph type="title"/>
          </p:nvPr>
        </p:nvSpPr>
        <p:spPr/>
        <p:txBody>
          <a:bodyPr/>
          <a:lstStyle/>
          <a:p>
            <a:r>
              <a:rPr lang="en-US" dirty="0"/>
              <a:t>TVM</a:t>
            </a:r>
          </a:p>
        </p:txBody>
      </p:sp>
    </p:spTree>
    <p:extLst>
      <p:ext uri="{BB962C8B-B14F-4D97-AF65-F5344CB8AC3E}">
        <p14:creationId xmlns:p14="http://schemas.microsoft.com/office/powerpoint/2010/main" val="287808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2.1 Individual Investor Life Cycle</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Financial plans and investment needs differ for each individual and change over the life cycle</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Financial plan should be related to age, financial status, future plans, risk aversion characteristics, and needs</a:t>
            </a: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1"/>
          </p:nvPr>
        </p:nvSpPr>
        <p:spPr>
          <a:xfrm>
            <a:off x="990600" y="1371600"/>
            <a:ext cx="7772400" cy="4953000"/>
          </a:xfrm>
        </p:spPr>
        <p:txBody>
          <a:bodyPr>
            <a:normAutofit/>
          </a:bodyPr>
          <a:lstStyle/>
          <a:p>
            <a:pPr>
              <a:lnSpc>
                <a:spcPct val="110000"/>
              </a:lnSpc>
            </a:pPr>
            <a:r>
              <a:rPr lang="en-US" dirty="0">
                <a:latin typeface="Arial" panose="020B0604020202020204" pitchFamily="34" charset="0"/>
                <a:cs typeface="Arial" panose="020B0604020202020204" pitchFamily="34" charset="0"/>
              </a:rPr>
              <a:t>Short-term, high-priority goals</a:t>
            </a:r>
          </a:p>
          <a:p>
            <a:pPr lvl="1"/>
            <a:r>
              <a:rPr lang="en-CA" dirty="0">
                <a:latin typeface="Arial" panose="020B0604020202020204" pitchFamily="34" charset="0"/>
                <a:cs typeface="Arial" panose="020B0604020202020204" pitchFamily="34" charset="0"/>
              </a:rPr>
              <a:t>Vacation or a car</a:t>
            </a:r>
          </a:p>
          <a:p>
            <a:pPr lvl="1"/>
            <a:endParaRPr lang="en-CA" dirty="0">
              <a:latin typeface="Arial" panose="020B0604020202020204" pitchFamily="34" charset="0"/>
              <a:cs typeface="Arial" panose="020B0604020202020204" pitchFamily="34" charset="0"/>
            </a:endParaRPr>
          </a:p>
          <a:p>
            <a:pPr>
              <a:lnSpc>
                <a:spcPct val="110000"/>
              </a:lnSpc>
            </a:pPr>
            <a:r>
              <a:rPr lang="en-US" dirty="0"/>
              <a:t>Medium-term, high-priority goals</a:t>
            </a:r>
          </a:p>
          <a:p>
            <a:pPr lvl="1"/>
            <a:r>
              <a:rPr lang="en-CA" dirty="0"/>
              <a:t>Down-payment for a house</a:t>
            </a:r>
          </a:p>
          <a:p>
            <a:pPr lvl="1"/>
            <a:endParaRPr lang="en-CA"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Long-term, high-priority goals</a:t>
            </a:r>
          </a:p>
          <a:p>
            <a:pPr lvl="1"/>
            <a:r>
              <a:rPr lang="en-CA" dirty="0">
                <a:latin typeface="Arial" panose="020B0604020202020204" pitchFamily="34" charset="0"/>
                <a:cs typeface="Arial" panose="020B0604020202020204" pitchFamily="34" charset="0"/>
              </a:rPr>
              <a:t>Retirement</a:t>
            </a:r>
          </a:p>
        </p:txBody>
      </p:sp>
      <p:sp>
        <p:nvSpPr>
          <p:cNvPr id="6" name="Title 5"/>
          <p:cNvSpPr>
            <a:spLocks noGrp="1"/>
          </p:cNvSpPr>
          <p:nvPr>
            <p:ph type="title"/>
          </p:nvPr>
        </p:nvSpPr>
        <p:spPr/>
        <p:txBody>
          <a:bodyPr>
            <a:normAutofit fontScale="90000"/>
          </a:bodyPr>
          <a:lstStyle/>
          <a:p>
            <a:r>
              <a:rPr lang="en-CA" dirty="0"/>
              <a:t>2.1.3 Life Cycle Investment Goals</a:t>
            </a: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2.4.1 Investment Objectives</a:t>
            </a:r>
          </a:p>
        </p:txBody>
      </p:sp>
      <p:sp>
        <p:nvSpPr>
          <p:cNvPr id="3" name="Content Placeholder 2"/>
          <p:cNvSpPr>
            <a:spLocks noGrp="1"/>
          </p:cNvSpPr>
          <p:nvPr>
            <p:ph idx="1"/>
          </p:nvPr>
        </p:nvSpPr>
        <p:spPr/>
        <p:txBody>
          <a:bodyPr>
            <a:normAutofit fontScale="70000" lnSpcReduction="20000"/>
          </a:bodyPr>
          <a:lstStyle/>
          <a:p>
            <a:r>
              <a:rPr lang="en-CA" b="1" dirty="0">
                <a:latin typeface="Arial" panose="020B0604020202020204" pitchFamily="34" charset="0"/>
                <a:cs typeface="Arial" panose="020B0604020202020204" pitchFamily="34" charset="0"/>
              </a:rPr>
              <a:t>Capital preservation </a:t>
            </a:r>
          </a:p>
          <a:p>
            <a:pPr lvl="1"/>
            <a:r>
              <a:rPr lang="en-CA" dirty="0">
                <a:latin typeface="Arial" panose="020B0604020202020204" pitchFamily="34" charset="0"/>
                <a:cs typeface="Arial" panose="020B0604020202020204" pitchFamily="34" charset="0"/>
              </a:rPr>
              <a:t>Minimize their risk of loss, usually in real terms</a:t>
            </a:r>
          </a:p>
          <a:p>
            <a:pPr lvl="1"/>
            <a:r>
              <a:rPr lang="en-CA" dirty="0"/>
              <a:t>M</a:t>
            </a:r>
            <a:r>
              <a:rPr lang="en-CA" dirty="0">
                <a:latin typeface="Arial" panose="020B0604020202020204" pitchFamily="34" charset="0"/>
                <a:cs typeface="Arial" panose="020B0604020202020204" pitchFamily="34" charset="0"/>
              </a:rPr>
              <a:t>aintain purchasing power of investment</a:t>
            </a:r>
          </a:p>
          <a:p>
            <a:pPr lvl="1"/>
            <a:r>
              <a:rPr lang="en-CA" dirty="0">
                <a:latin typeface="Arial" panose="020B0604020202020204" pitchFamily="34" charset="0"/>
                <a:cs typeface="Arial" panose="020B0604020202020204" pitchFamily="34" charset="0"/>
              </a:rPr>
              <a:t>Return needs to be no less than the rate of inflation</a:t>
            </a:r>
          </a:p>
          <a:p>
            <a:pPr lvl="1"/>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Capital appreciation </a:t>
            </a:r>
          </a:p>
          <a:p>
            <a:pPr lvl="1"/>
            <a:r>
              <a:rPr lang="en-CA" dirty="0">
                <a:latin typeface="Arial" panose="020B0604020202020204" pitchFamily="34" charset="0"/>
                <a:cs typeface="Arial" panose="020B0604020202020204" pitchFamily="34" charset="0"/>
              </a:rPr>
              <a:t>Portfolio growth in real terms to meet some future need</a:t>
            </a:r>
          </a:p>
          <a:p>
            <a:pPr lvl="1"/>
            <a:r>
              <a:rPr lang="en-CA" dirty="0">
                <a:latin typeface="Arial" panose="020B0604020202020204" pitchFamily="34" charset="0"/>
                <a:cs typeface="Arial" panose="020B0604020202020204" pitchFamily="34" charset="0"/>
              </a:rPr>
              <a:t>Growth mainly occurs through capital gains</a:t>
            </a:r>
          </a:p>
          <a:p>
            <a:pPr lvl="1"/>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Current income </a:t>
            </a:r>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Income rather than capital gains</a:t>
            </a:r>
          </a:p>
          <a:p>
            <a:pPr lvl="1"/>
            <a:r>
              <a:rPr lang="en-CA" dirty="0">
                <a:latin typeface="Arial" panose="020B0604020202020204" pitchFamily="34" charset="0"/>
                <a:cs typeface="Arial" panose="020B0604020202020204" pitchFamily="34" charset="0"/>
              </a:rPr>
              <a:t>Retirees to generate spendable funds</a:t>
            </a:r>
          </a:p>
          <a:p>
            <a:pPr lvl="1"/>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Total return strategy</a:t>
            </a:r>
          </a:p>
          <a:p>
            <a:pPr lvl="1"/>
            <a:r>
              <a:rPr lang="en-CA" dirty="0"/>
              <a:t>Portfolio growth in real terms to meet some future need</a:t>
            </a:r>
          </a:p>
          <a:p>
            <a:pPr lvl="1"/>
            <a:r>
              <a:rPr lang="en-CA" dirty="0">
                <a:latin typeface="Arial" panose="020B0604020202020204" pitchFamily="34" charset="0"/>
                <a:cs typeface="Arial" panose="020B0604020202020204" pitchFamily="34" charset="0"/>
              </a:rPr>
              <a:t>Capital gains and reinvesting current income</a:t>
            </a: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2.4.1 Investment Objectives</a:t>
            </a:r>
          </a:p>
        </p:txBody>
      </p:sp>
      <p:sp>
        <p:nvSpPr>
          <p:cNvPr id="3" name="Content Placeholder 2"/>
          <p:cNvSpPr>
            <a:spLocks noGrp="1"/>
          </p:cNvSpPr>
          <p:nvPr>
            <p:ph idx="1"/>
          </p:nvPr>
        </p:nvSpPr>
        <p:spPr/>
        <p:txBody>
          <a:bodyPr>
            <a:normAutofit/>
          </a:bodyPr>
          <a:lstStyle/>
          <a:p>
            <a:r>
              <a:rPr lang="en-CA" b="1" dirty="0">
                <a:latin typeface="Arial" panose="020B0604020202020204" pitchFamily="34" charset="0"/>
                <a:cs typeface="Arial" panose="020B0604020202020204" pitchFamily="34" charset="0"/>
              </a:rPr>
              <a:t>Investment Objective: 25-Year-Old</a:t>
            </a:r>
          </a:p>
          <a:p>
            <a:pPr lvl="1"/>
            <a:r>
              <a:rPr lang="en-CA" dirty="0">
                <a:latin typeface="Arial" panose="020B0604020202020204" pitchFamily="34" charset="0"/>
                <a:cs typeface="Arial" panose="020B0604020202020204" pitchFamily="34" charset="0"/>
              </a:rPr>
              <a:t>Typically, total return or capital appreciation</a:t>
            </a:r>
          </a:p>
          <a:p>
            <a:pPr lvl="1"/>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Investment Objective: 65-Year-Old</a:t>
            </a:r>
          </a:p>
          <a:p>
            <a:pPr lvl="1"/>
            <a:r>
              <a:rPr lang="en-CA" dirty="0"/>
              <a:t>Typically, current </a:t>
            </a:r>
            <a:r>
              <a:rPr lang="en-CA" dirty="0">
                <a:latin typeface="Arial" panose="020B0604020202020204" pitchFamily="34" charset="0"/>
                <a:cs typeface="Arial" panose="020B0604020202020204" pitchFamily="34" charset="0"/>
              </a:rPr>
              <a:t>income and capital preservation, or</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Current income and total return (to outpace inflation)</a:t>
            </a:r>
          </a:p>
        </p:txBody>
      </p:sp>
    </p:spTree>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3480</TotalTime>
  <Words>1370</Words>
  <Application>Microsoft Office PowerPoint</Application>
  <PresentationFormat>On-screen Show (4:3)</PresentationFormat>
  <Paragraphs>265</Paragraphs>
  <Slides>50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6" baseType="lpstr">
      <vt:lpstr>Arial</vt:lpstr>
      <vt:lpstr>Calibri</vt:lpstr>
      <vt:lpstr>Century Gothic</vt:lpstr>
      <vt:lpstr>Corbel</vt:lpstr>
      <vt:lpstr>Contemporary blue</vt:lpstr>
      <vt:lpstr>Equation</vt:lpstr>
      <vt:lpstr>FIN 377: Investments</vt:lpstr>
      <vt:lpstr>Overview</vt:lpstr>
      <vt:lpstr>1. Review and Questions</vt:lpstr>
      <vt:lpstr>Key Ideas (Slides 3.1-50)</vt:lpstr>
      <vt:lpstr>2.1 Individual Investor Life Cycle</vt:lpstr>
      <vt:lpstr>2.1 Individual Investor Life Cycle</vt:lpstr>
      <vt:lpstr>2.1.3 Life Cycle Investment Goals</vt:lpstr>
      <vt:lpstr>2.4.1 Investment Objectives</vt:lpstr>
      <vt:lpstr>2.4.1 Investment Objectives</vt:lpstr>
      <vt:lpstr>2.6 The Importance of Asset Allocation</vt:lpstr>
      <vt:lpstr>2.6.1 Investment Returns after Taxes and Inflation</vt:lpstr>
      <vt:lpstr>2.7.3 Risk of Diversified Country Investments</vt:lpstr>
      <vt:lpstr>2.7.3 Risk of Diversified Country Investments</vt:lpstr>
      <vt:lpstr>2.8 Historical Risk-Returns on Alternative Investments</vt:lpstr>
      <vt:lpstr>2. Group Project</vt:lpstr>
      <vt:lpstr>Course Project: Overview</vt:lpstr>
      <vt:lpstr>Course Project: Firm</vt:lpstr>
      <vt:lpstr>Worksheet 1: Info</vt:lpstr>
      <vt:lpstr>Worksheet 1: Example</vt:lpstr>
      <vt:lpstr>Worksheet 2: FinStat</vt:lpstr>
      <vt:lpstr>Worksheet 2: Example</vt:lpstr>
      <vt:lpstr>Worksheet 3: Ratios</vt:lpstr>
      <vt:lpstr>Worksheet 3: Example</vt:lpstr>
      <vt:lpstr>Worksheet 4: FinAnal</vt:lpstr>
      <vt:lpstr>Worksheet 4: Example</vt:lpstr>
      <vt:lpstr>Worksheet 5: Data</vt:lpstr>
      <vt:lpstr>Worksheet 5: Data</vt:lpstr>
      <vt:lpstr>Data Notes I</vt:lpstr>
      <vt:lpstr>Data Notes II</vt:lpstr>
      <vt:lpstr>Worksheet 6: StatAnal</vt:lpstr>
      <vt:lpstr>Worksheet 6: Example</vt:lpstr>
      <vt:lpstr>Worksheet 7: Beta</vt:lpstr>
      <vt:lpstr>Worksheet 7: Example</vt:lpstr>
      <vt:lpstr>Worksheet 8: CAPM</vt:lpstr>
      <vt:lpstr>Worksheet 8: Example</vt:lpstr>
      <vt:lpstr>Worksheet 9: Fama-French</vt:lpstr>
      <vt:lpstr>Worksheet 10: Multifactor Model</vt:lpstr>
      <vt:lpstr>Worksheet 11: Bonds</vt:lpstr>
      <vt:lpstr>Worksheet 11: Bonds</vt:lpstr>
      <vt:lpstr>Worksheet 11: Example</vt:lpstr>
      <vt:lpstr>Worksheet 12: Stock</vt:lpstr>
      <vt:lpstr>Worksheet 12: Example</vt:lpstr>
      <vt:lpstr>Worksheet 13: Final Evaluation</vt:lpstr>
      <vt:lpstr>3. Practice Problems</vt:lpstr>
      <vt:lpstr>Practice Problem 1</vt:lpstr>
      <vt:lpstr>Practice Problem 2</vt:lpstr>
      <vt:lpstr>Practice Problem 3</vt:lpstr>
      <vt:lpstr>Practice Problem 4</vt:lpstr>
      <vt:lpstr>4. Excel Skills</vt:lpstr>
      <vt:lpstr>TVM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428</cp:revision>
  <dcterms:created xsi:type="dcterms:W3CDTF">2004-10-03T21:09:17Z</dcterms:created>
  <dcterms:modified xsi:type="dcterms:W3CDTF">2021-02-07T16:56:12Z</dcterms:modified>
</cp:coreProperties>
</file>