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45"/>
  </p:notesMasterIdLst>
  <p:handoutMasterIdLst>
    <p:handoutMasterId r:id="rId46"/>
  </p:handoutMasterIdLst>
  <p:sldIdLst>
    <p:sldId id="397" r:id="rId2"/>
    <p:sldId id="383" r:id="rId3"/>
    <p:sldId id="384" r:id="rId4"/>
    <p:sldId id="402" r:id="rId5"/>
    <p:sldId id="300" r:id="rId6"/>
    <p:sldId id="302" r:id="rId7"/>
    <p:sldId id="278" r:id="rId8"/>
    <p:sldId id="415" r:id="rId9"/>
    <p:sldId id="332" r:id="rId10"/>
    <p:sldId id="335" r:id="rId11"/>
    <p:sldId id="431" r:id="rId12"/>
    <p:sldId id="420" r:id="rId13"/>
    <p:sldId id="344" r:id="rId14"/>
    <p:sldId id="432" r:id="rId15"/>
    <p:sldId id="395" r:id="rId16"/>
    <p:sldId id="396" r:id="rId17"/>
    <p:sldId id="435" r:id="rId18"/>
    <p:sldId id="403" r:id="rId19"/>
    <p:sldId id="433" r:id="rId20"/>
    <p:sldId id="434" r:id="rId21"/>
    <p:sldId id="406" r:id="rId22"/>
    <p:sldId id="407" r:id="rId23"/>
    <p:sldId id="400" r:id="rId24"/>
    <p:sldId id="382" r:id="rId25"/>
    <p:sldId id="404" r:id="rId26"/>
    <p:sldId id="376" r:id="rId27"/>
    <p:sldId id="377" r:id="rId28"/>
    <p:sldId id="378" r:id="rId29"/>
    <p:sldId id="379" r:id="rId30"/>
    <p:sldId id="380" r:id="rId31"/>
    <p:sldId id="381" r:id="rId32"/>
    <p:sldId id="368" r:id="rId33"/>
    <p:sldId id="405" r:id="rId34"/>
    <p:sldId id="367" r:id="rId35"/>
    <p:sldId id="369" r:id="rId36"/>
    <p:sldId id="370" r:id="rId37"/>
    <p:sldId id="371" r:id="rId38"/>
    <p:sldId id="372" r:id="rId39"/>
    <p:sldId id="373" r:id="rId40"/>
    <p:sldId id="374" r:id="rId41"/>
    <p:sldId id="375" r:id="rId42"/>
    <p:sldId id="399" r:id="rId43"/>
    <p:sldId id="401" r:id="rId44"/>
  </p:sldIdLst>
  <p:sldSz cx="9144000" cy="6858000" type="screen4x3"/>
  <p:notesSz cx="6858000" cy="9144000"/>
  <p:custDataLst>
    <p:tags r:id="rId4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114" d="100"/>
          <a:sy n="114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43E36-3D8C-4EFF-A02C-28A069F4FE0D}" type="doc">
      <dgm:prSet loTypeId="urn:microsoft.com/office/officeart/2005/8/layout/cycle7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7C60E7-634C-40FF-B933-91769C8D5ADE}">
      <dgm:prSet phldrT="[Text]"/>
      <dgm:spPr/>
      <dgm:t>
        <a:bodyPr/>
        <a:lstStyle/>
        <a:p>
          <a:r>
            <a:rPr lang="en-US" dirty="0"/>
            <a:t>HPR</a:t>
          </a:r>
        </a:p>
      </dgm:t>
    </dgm:pt>
    <dgm:pt modelId="{CB9CEA55-A84C-431B-B02C-443C80E23296}" type="parTrans" cxnId="{826F5CB2-34CC-4039-946A-94A157E10D8C}">
      <dgm:prSet/>
      <dgm:spPr/>
      <dgm:t>
        <a:bodyPr/>
        <a:lstStyle/>
        <a:p>
          <a:endParaRPr lang="en-US"/>
        </a:p>
      </dgm:t>
    </dgm:pt>
    <dgm:pt modelId="{C81CAA64-936C-4475-A370-4CFB32DFA339}" type="sibTrans" cxnId="{826F5CB2-34CC-4039-946A-94A157E10D8C}">
      <dgm:prSet/>
      <dgm:spPr/>
      <dgm:t>
        <a:bodyPr/>
        <a:lstStyle/>
        <a:p>
          <a:endParaRPr lang="en-US"/>
        </a:p>
      </dgm:t>
    </dgm:pt>
    <dgm:pt modelId="{DA3C4440-5926-4A0E-BE38-047B0A6AD347}">
      <dgm:prSet phldrT="[Text]"/>
      <dgm:spPr/>
      <dgm:t>
        <a:bodyPr/>
        <a:lstStyle/>
        <a:p>
          <a:r>
            <a:rPr lang="en-US" dirty="0"/>
            <a:t>EAR</a:t>
          </a:r>
        </a:p>
      </dgm:t>
    </dgm:pt>
    <dgm:pt modelId="{38D86F56-B66C-46A3-966E-E0337B63EB06}" type="parTrans" cxnId="{8320FCFC-4A0A-4B4C-9F52-9C6AA1A28E14}">
      <dgm:prSet/>
      <dgm:spPr/>
      <dgm:t>
        <a:bodyPr/>
        <a:lstStyle/>
        <a:p>
          <a:endParaRPr lang="en-US"/>
        </a:p>
      </dgm:t>
    </dgm:pt>
    <dgm:pt modelId="{B8858794-F277-4110-8C3B-A18F9BD6A1C9}" type="sibTrans" cxnId="{8320FCFC-4A0A-4B4C-9F52-9C6AA1A28E14}">
      <dgm:prSet/>
      <dgm:spPr/>
      <dgm:t>
        <a:bodyPr/>
        <a:lstStyle/>
        <a:p>
          <a:endParaRPr lang="en-US"/>
        </a:p>
      </dgm:t>
    </dgm:pt>
    <dgm:pt modelId="{B74D6CC1-803F-44A9-9910-A0CFF6782142}">
      <dgm:prSet phldrT="[Text]"/>
      <dgm:spPr/>
      <dgm:t>
        <a:bodyPr/>
        <a:lstStyle/>
        <a:p>
          <a:r>
            <a:rPr lang="en-US" dirty="0"/>
            <a:t>APR</a:t>
          </a:r>
        </a:p>
      </dgm:t>
    </dgm:pt>
    <dgm:pt modelId="{245E0945-559C-4E58-917F-F8040F4DA553}" type="parTrans" cxnId="{DAEFCD4C-86CB-48D3-AD69-808DCB6CF9DC}">
      <dgm:prSet/>
      <dgm:spPr/>
      <dgm:t>
        <a:bodyPr/>
        <a:lstStyle/>
        <a:p>
          <a:endParaRPr lang="en-US"/>
        </a:p>
      </dgm:t>
    </dgm:pt>
    <dgm:pt modelId="{A01D4539-F6CD-408F-9E72-83394060A19E}" type="sibTrans" cxnId="{DAEFCD4C-86CB-48D3-AD69-808DCB6CF9DC}">
      <dgm:prSet/>
      <dgm:spPr/>
      <dgm:t>
        <a:bodyPr/>
        <a:lstStyle/>
        <a:p>
          <a:endParaRPr lang="en-US"/>
        </a:p>
      </dgm:t>
    </dgm:pt>
    <dgm:pt modelId="{BF5C2812-1807-4A40-846A-134318E69579}" type="pres">
      <dgm:prSet presAssocID="{B5843E36-3D8C-4EFF-A02C-28A069F4FE0D}" presName="Name0" presStyleCnt="0">
        <dgm:presLayoutVars>
          <dgm:dir/>
          <dgm:resizeHandles val="exact"/>
        </dgm:presLayoutVars>
      </dgm:prSet>
      <dgm:spPr/>
    </dgm:pt>
    <dgm:pt modelId="{97F91EF0-8F12-405A-AD9E-37DA5980A8F9}" type="pres">
      <dgm:prSet presAssocID="{1A7C60E7-634C-40FF-B933-91769C8D5ADE}" presName="node" presStyleLbl="node1" presStyleIdx="0" presStyleCnt="3">
        <dgm:presLayoutVars>
          <dgm:bulletEnabled val="1"/>
        </dgm:presLayoutVars>
      </dgm:prSet>
      <dgm:spPr/>
    </dgm:pt>
    <dgm:pt modelId="{EBDB37AC-67D0-498E-8556-EF5642EC028F}" type="pres">
      <dgm:prSet presAssocID="{C81CAA64-936C-4475-A370-4CFB32DFA339}" presName="sibTrans" presStyleLbl="sibTrans2D1" presStyleIdx="0" presStyleCnt="3"/>
      <dgm:spPr/>
    </dgm:pt>
    <dgm:pt modelId="{EEB0FCAC-5262-4305-9836-1794EC4E280B}" type="pres">
      <dgm:prSet presAssocID="{C81CAA64-936C-4475-A370-4CFB32DFA339}" presName="connectorText" presStyleLbl="sibTrans2D1" presStyleIdx="0" presStyleCnt="3"/>
      <dgm:spPr/>
    </dgm:pt>
    <dgm:pt modelId="{CDD8E25C-8B20-4B53-BEFE-9873E05186B8}" type="pres">
      <dgm:prSet presAssocID="{DA3C4440-5926-4A0E-BE38-047B0A6AD347}" presName="node" presStyleLbl="node1" presStyleIdx="1" presStyleCnt="3">
        <dgm:presLayoutVars>
          <dgm:bulletEnabled val="1"/>
        </dgm:presLayoutVars>
      </dgm:prSet>
      <dgm:spPr/>
    </dgm:pt>
    <dgm:pt modelId="{8D319E45-D039-4A59-9998-B7D203B1186A}" type="pres">
      <dgm:prSet presAssocID="{B8858794-F277-4110-8C3B-A18F9BD6A1C9}" presName="sibTrans" presStyleLbl="sibTrans2D1" presStyleIdx="1" presStyleCnt="3"/>
      <dgm:spPr/>
    </dgm:pt>
    <dgm:pt modelId="{4433AD9E-39DD-4158-A5E3-A4744294EBFE}" type="pres">
      <dgm:prSet presAssocID="{B8858794-F277-4110-8C3B-A18F9BD6A1C9}" presName="connectorText" presStyleLbl="sibTrans2D1" presStyleIdx="1" presStyleCnt="3"/>
      <dgm:spPr/>
    </dgm:pt>
    <dgm:pt modelId="{4C14ED8C-0FA8-494A-8371-18B83E715496}" type="pres">
      <dgm:prSet presAssocID="{B74D6CC1-803F-44A9-9910-A0CFF6782142}" presName="node" presStyleLbl="node1" presStyleIdx="2" presStyleCnt="3">
        <dgm:presLayoutVars>
          <dgm:bulletEnabled val="1"/>
        </dgm:presLayoutVars>
      </dgm:prSet>
      <dgm:spPr/>
    </dgm:pt>
    <dgm:pt modelId="{8638DAB5-DE7F-4CB0-82E8-1F9FD958257B}" type="pres">
      <dgm:prSet presAssocID="{A01D4539-F6CD-408F-9E72-83394060A19E}" presName="sibTrans" presStyleLbl="sibTrans2D1" presStyleIdx="2" presStyleCnt="3"/>
      <dgm:spPr/>
    </dgm:pt>
    <dgm:pt modelId="{FF3B9053-FE1C-4063-9E06-CFEDD7646E31}" type="pres">
      <dgm:prSet presAssocID="{A01D4539-F6CD-408F-9E72-83394060A19E}" presName="connectorText" presStyleLbl="sibTrans2D1" presStyleIdx="2" presStyleCnt="3"/>
      <dgm:spPr/>
    </dgm:pt>
  </dgm:ptLst>
  <dgm:cxnLst>
    <dgm:cxn modelId="{07A53B0E-BB0A-4FAE-8659-5E1F75210997}" type="presOf" srcId="{C81CAA64-936C-4475-A370-4CFB32DFA339}" destId="{EEB0FCAC-5262-4305-9836-1794EC4E280B}" srcOrd="1" destOrd="0" presId="urn:microsoft.com/office/officeart/2005/8/layout/cycle7"/>
    <dgm:cxn modelId="{10FEC00E-4D68-4354-8D8A-2CD1582D7E60}" type="presOf" srcId="{1A7C60E7-634C-40FF-B933-91769C8D5ADE}" destId="{97F91EF0-8F12-405A-AD9E-37DA5980A8F9}" srcOrd="0" destOrd="0" presId="urn:microsoft.com/office/officeart/2005/8/layout/cycle7"/>
    <dgm:cxn modelId="{6934665C-585C-42B7-952C-CA0CD9EEC432}" type="presOf" srcId="{B8858794-F277-4110-8C3B-A18F9BD6A1C9}" destId="{4433AD9E-39DD-4158-A5E3-A4744294EBFE}" srcOrd="1" destOrd="0" presId="urn:microsoft.com/office/officeart/2005/8/layout/cycle7"/>
    <dgm:cxn modelId="{5D68C263-87EF-441D-8963-528A99F29BAD}" type="presOf" srcId="{C81CAA64-936C-4475-A370-4CFB32DFA339}" destId="{EBDB37AC-67D0-498E-8556-EF5642EC028F}" srcOrd="0" destOrd="0" presId="urn:microsoft.com/office/officeart/2005/8/layout/cycle7"/>
    <dgm:cxn modelId="{DAEFCD4C-86CB-48D3-AD69-808DCB6CF9DC}" srcId="{B5843E36-3D8C-4EFF-A02C-28A069F4FE0D}" destId="{B74D6CC1-803F-44A9-9910-A0CFF6782142}" srcOrd="2" destOrd="0" parTransId="{245E0945-559C-4E58-917F-F8040F4DA553}" sibTransId="{A01D4539-F6CD-408F-9E72-83394060A19E}"/>
    <dgm:cxn modelId="{75167470-93B4-48F2-968E-1CE5C567696E}" type="presOf" srcId="{A01D4539-F6CD-408F-9E72-83394060A19E}" destId="{8638DAB5-DE7F-4CB0-82E8-1F9FD958257B}" srcOrd="0" destOrd="0" presId="urn:microsoft.com/office/officeart/2005/8/layout/cycle7"/>
    <dgm:cxn modelId="{42A40FAE-9EB9-42B2-81A4-16C77B76BAC2}" type="presOf" srcId="{B8858794-F277-4110-8C3B-A18F9BD6A1C9}" destId="{8D319E45-D039-4A59-9998-B7D203B1186A}" srcOrd="0" destOrd="0" presId="urn:microsoft.com/office/officeart/2005/8/layout/cycle7"/>
    <dgm:cxn modelId="{15F977AF-6277-4D68-9FED-228A51780D4B}" type="presOf" srcId="{B5843E36-3D8C-4EFF-A02C-28A069F4FE0D}" destId="{BF5C2812-1807-4A40-846A-134318E69579}" srcOrd="0" destOrd="0" presId="urn:microsoft.com/office/officeart/2005/8/layout/cycle7"/>
    <dgm:cxn modelId="{826F5CB2-34CC-4039-946A-94A157E10D8C}" srcId="{B5843E36-3D8C-4EFF-A02C-28A069F4FE0D}" destId="{1A7C60E7-634C-40FF-B933-91769C8D5ADE}" srcOrd="0" destOrd="0" parTransId="{CB9CEA55-A84C-431B-B02C-443C80E23296}" sibTransId="{C81CAA64-936C-4475-A370-4CFB32DFA339}"/>
    <dgm:cxn modelId="{97AE4CEB-2415-41C8-97D6-AD190509189C}" type="presOf" srcId="{A01D4539-F6CD-408F-9E72-83394060A19E}" destId="{FF3B9053-FE1C-4063-9E06-CFEDD7646E31}" srcOrd="1" destOrd="0" presId="urn:microsoft.com/office/officeart/2005/8/layout/cycle7"/>
    <dgm:cxn modelId="{F6BA05EF-A182-4AC3-ACCF-0FEF707CDDBF}" type="presOf" srcId="{DA3C4440-5926-4A0E-BE38-047B0A6AD347}" destId="{CDD8E25C-8B20-4B53-BEFE-9873E05186B8}" srcOrd="0" destOrd="0" presId="urn:microsoft.com/office/officeart/2005/8/layout/cycle7"/>
    <dgm:cxn modelId="{8320FCFC-4A0A-4B4C-9F52-9C6AA1A28E14}" srcId="{B5843E36-3D8C-4EFF-A02C-28A069F4FE0D}" destId="{DA3C4440-5926-4A0E-BE38-047B0A6AD347}" srcOrd="1" destOrd="0" parTransId="{38D86F56-B66C-46A3-966E-E0337B63EB06}" sibTransId="{B8858794-F277-4110-8C3B-A18F9BD6A1C9}"/>
    <dgm:cxn modelId="{11F2B5FD-8FD0-458B-9D4E-374923207849}" type="presOf" srcId="{B74D6CC1-803F-44A9-9910-A0CFF6782142}" destId="{4C14ED8C-0FA8-494A-8371-18B83E715496}" srcOrd="0" destOrd="0" presId="urn:microsoft.com/office/officeart/2005/8/layout/cycle7"/>
    <dgm:cxn modelId="{6B0A7161-A825-4F35-A7BF-279F73C3FB6E}" type="presParOf" srcId="{BF5C2812-1807-4A40-846A-134318E69579}" destId="{97F91EF0-8F12-405A-AD9E-37DA5980A8F9}" srcOrd="0" destOrd="0" presId="urn:microsoft.com/office/officeart/2005/8/layout/cycle7"/>
    <dgm:cxn modelId="{8110DE11-A1A2-499C-B017-95A349A6BBD8}" type="presParOf" srcId="{BF5C2812-1807-4A40-846A-134318E69579}" destId="{EBDB37AC-67D0-498E-8556-EF5642EC028F}" srcOrd="1" destOrd="0" presId="urn:microsoft.com/office/officeart/2005/8/layout/cycle7"/>
    <dgm:cxn modelId="{2FA0A5F4-0B1F-405F-913B-A9236E8BE6FF}" type="presParOf" srcId="{EBDB37AC-67D0-498E-8556-EF5642EC028F}" destId="{EEB0FCAC-5262-4305-9836-1794EC4E280B}" srcOrd="0" destOrd="0" presId="urn:microsoft.com/office/officeart/2005/8/layout/cycle7"/>
    <dgm:cxn modelId="{78AD1DB6-7356-4CF2-8DE0-FCA7F434D6BF}" type="presParOf" srcId="{BF5C2812-1807-4A40-846A-134318E69579}" destId="{CDD8E25C-8B20-4B53-BEFE-9873E05186B8}" srcOrd="2" destOrd="0" presId="urn:microsoft.com/office/officeart/2005/8/layout/cycle7"/>
    <dgm:cxn modelId="{CD7026C7-7E36-4D65-984E-5126F749EFB8}" type="presParOf" srcId="{BF5C2812-1807-4A40-846A-134318E69579}" destId="{8D319E45-D039-4A59-9998-B7D203B1186A}" srcOrd="3" destOrd="0" presId="urn:microsoft.com/office/officeart/2005/8/layout/cycle7"/>
    <dgm:cxn modelId="{505BFEEA-6ACF-431C-B8DE-A1EDE5A38FED}" type="presParOf" srcId="{8D319E45-D039-4A59-9998-B7D203B1186A}" destId="{4433AD9E-39DD-4158-A5E3-A4744294EBFE}" srcOrd="0" destOrd="0" presId="urn:microsoft.com/office/officeart/2005/8/layout/cycle7"/>
    <dgm:cxn modelId="{67827BE9-3CD5-4A79-A355-42CCC4E8E9BB}" type="presParOf" srcId="{BF5C2812-1807-4A40-846A-134318E69579}" destId="{4C14ED8C-0FA8-494A-8371-18B83E715496}" srcOrd="4" destOrd="0" presId="urn:microsoft.com/office/officeart/2005/8/layout/cycle7"/>
    <dgm:cxn modelId="{4B03283D-407E-4061-9F64-B55A41A34619}" type="presParOf" srcId="{BF5C2812-1807-4A40-846A-134318E69579}" destId="{8638DAB5-DE7F-4CB0-82E8-1F9FD958257B}" srcOrd="5" destOrd="0" presId="urn:microsoft.com/office/officeart/2005/8/layout/cycle7"/>
    <dgm:cxn modelId="{F1762777-A150-4F55-9730-A6B54A7F8AD7}" type="presParOf" srcId="{8638DAB5-DE7F-4CB0-82E8-1F9FD958257B}" destId="{FF3B9053-FE1C-4063-9E06-CFEDD7646E3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91EF0-8F12-405A-AD9E-37DA5980A8F9}">
      <dsp:nvSpPr>
        <dsp:cNvPr id="0" name=""/>
        <dsp:cNvSpPr/>
      </dsp:nvSpPr>
      <dsp:spPr>
        <a:xfrm>
          <a:off x="2943448" y="1529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61176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HPR</a:t>
          </a:r>
        </a:p>
      </dsp:txBody>
      <dsp:txXfrm>
        <a:off x="2977756" y="35837"/>
        <a:ext cx="2274087" cy="1102735"/>
      </dsp:txXfrm>
    </dsp:sp>
    <dsp:sp modelId="{EBDB37AC-67D0-498E-8556-EF5642EC028F}">
      <dsp:nvSpPr>
        <dsp:cNvPr id="0" name=""/>
        <dsp:cNvSpPr/>
      </dsp:nvSpPr>
      <dsp:spPr>
        <a:xfrm rot="3600000">
          <a:off x="447137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4594367" y="2139989"/>
        <a:ext cx="975885" cy="245983"/>
      </dsp:txXfrm>
    </dsp:sp>
    <dsp:sp modelId="{CDD8E25C-8B20-4B53-BEFE-9873E05186B8}">
      <dsp:nvSpPr>
        <dsp:cNvPr id="0" name=""/>
        <dsp:cNvSpPr/>
      </dsp:nvSpPr>
      <dsp:spPr>
        <a:xfrm>
          <a:off x="487846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61176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EAR</a:t>
          </a:r>
        </a:p>
      </dsp:txBody>
      <dsp:txXfrm>
        <a:off x="4912776" y="3387390"/>
        <a:ext cx="2274087" cy="1102735"/>
      </dsp:txXfrm>
    </dsp:sp>
    <dsp:sp modelId="{8D319E45-D039-4A59-9998-B7D203B1186A}">
      <dsp:nvSpPr>
        <dsp:cNvPr id="0" name=""/>
        <dsp:cNvSpPr/>
      </dsp:nvSpPr>
      <dsp:spPr>
        <a:xfrm rot="10800000">
          <a:off x="3503865" y="3733771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 rot="10800000">
        <a:off x="3626857" y="3815766"/>
        <a:ext cx="975885" cy="245983"/>
      </dsp:txXfrm>
    </dsp:sp>
    <dsp:sp modelId="{4C14ED8C-0FA8-494A-8371-18B83E715496}">
      <dsp:nvSpPr>
        <dsp:cNvPr id="0" name=""/>
        <dsp:cNvSpPr/>
      </dsp:nvSpPr>
      <dsp:spPr>
        <a:xfrm>
          <a:off x="1008428" y="3353082"/>
          <a:ext cx="2342703" cy="1171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61176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100" kern="1200" dirty="0"/>
            <a:t>APR</a:t>
          </a:r>
        </a:p>
      </dsp:txBody>
      <dsp:txXfrm>
        <a:off x="1042736" y="3387390"/>
        <a:ext cx="2274087" cy="1102735"/>
      </dsp:txXfrm>
    </dsp:sp>
    <dsp:sp modelId="{8638DAB5-DE7F-4CB0-82E8-1F9FD958257B}">
      <dsp:nvSpPr>
        <dsp:cNvPr id="0" name=""/>
        <dsp:cNvSpPr/>
      </dsp:nvSpPr>
      <dsp:spPr>
        <a:xfrm rot="18000000">
          <a:off x="2536355" y="2057994"/>
          <a:ext cx="1221869" cy="40997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2659347" y="2139989"/>
        <a:ext cx="975885" cy="245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E9BD988-D5F1-46BE-AD5C-5B84BFE4AB31}" type="slidenum">
              <a:rPr lang="en-US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68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18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848CA88-45CF-4F85-9E41-1EEC9EDBD88C}" type="slidenum">
              <a:rPr lang="en-US">
                <a:latin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739F8-BA4D-B943-9D83-E4DE45F459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25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739F8-BA4D-B943-9D83-E4DE45F4592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33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10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42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7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43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1:25 AM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vesting.com/indices/us-spx-50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etfdb.com/indexes/bondfixed-income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Week 2: The Investment </a:t>
            </a:r>
            <a:r>
              <a:rPr lang="en-US"/>
              <a:t>Setting I-II</a:t>
            </a:r>
            <a:endParaRPr lang="en-US" dirty="0"/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377: Investments</a:t>
            </a:r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1.2.1 Measures of Historical Rates of Return</a:t>
            </a: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914400" y="1537419"/>
            <a:ext cx="80010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56032" marR="0" lvl="0" indent="-256032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360AB"/>
              </a:buClr>
              <a:buSzTx/>
              <a:buFont typeface="Lucida Grande"/>
              <a:buChar char="•"/>
              <a:tabLst>
                <a:tab pos="1371600" algn="l"/>
              </a:tabLst>
              <a:defRPr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Holding Period Return (HPR)</a:t>
            </a:r>
          </a:p>
          <a:p>
            <a:pPr marL="256032" marR="0" lvl="0" indent="-256032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360AB"/>
              </a:buClr>
              <a:buSzTx/>
              <a:buFont typeface="Lucida Grande"/>
              <a:buChar char="•"/>
              <a:tabLst>
                <a:tab pos="1371600" algn="l"/>
              </a:tabLst>
              <a:defRPr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6032" marR="0" lvl="0" indent="-256032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360AB"/>
              </a:buClr>
              <a:buSzTx/>
              <a:buFont typeface="Lucida Grande"/>
              <a:buChar char="•"/>
              <a:tabLst>
                <a:tab pos="1371600" algn="l"/>
              </a:tabLst>
              <a:defRPr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6032" marR="0" lvl="0" indent="-256032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360AB"/>
              </a:buClr>
              <a:buSzTx/>
              <a:buFont typeface="Lucida Grande"/>
              <a:buChar char="•"/>
              <a:tabLst>
                <a:tab pos="1371600" algn="l"/>
              </a:tabLst>
              <a:defRPr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6032" marR="0" lvl="0" indent="-256032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360AB"/>
              </a:buClr>
              <a:buSzTx/>
              <a:buFont typeface="Lucida Grande"/>
              <a:buChar char="•"/>
              <a:tabLst>
                <a:tab pos="1371600" algn="l"/>
              </a:tabLst>
              <a:defRPr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6032" marR="0" lvl="0" indent="-256032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360AB"/>
              </a:buClr>
              <a:buSzTx/>
              <a:buFont typeface="Lucida Grande"/>
              <a:buChar char="•"/>
              <a:tabLst>
                <a:tab pos="1371600" algn="l"/>
              </a:tabLst>
              <a:defRPr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457200" fontAlgn="auto">
              <a:spcBef>
                <a:spcPct val="20000"/>
              </a:spcBef>
              <a:spcAft>
                <a:spcPts val="0"/>
              </a:spcAft>
              <a:buClr>
                <a:srgbClr val="2360AB"/>
              </a:buClr>
              <a:tabLst>
                <a:tab pos="1371600" algn="l"/>
              </a:tabLs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What I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call HPR,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textbook calls Holding Period Yield (HPY). I will not use the formula that the book introduces as HPR.</a:t>
            </a:r>
          </a:p>
          <a:p>
            <a:pPr marL="1014984" lvl="2" indent="-283464">
              <a:lnSpc>
                <a:spcPct val="110000"/>
              </a:lnSpc>
              <a:spcBef>
                <a:spcPct val="20000"/>
              </a:spcBef>
              <a:buClr>
                <a:srgbClr val="008000"/>
              </a:buClr>
              <a:tabLst>
                <a:tab pos="1371600" algn="l"/>
              </a:tabLst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5695950" y="279082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5273675" y="279082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39" name="Rectangle 14"/>
          <p:cNvSpPr>
            <a:spLocks noChangeArrowheads="1"/>
          </p:cNvSpPr>
          <p:nvPr/>
        </p:nvSpPr>
        <p:spPr bwMode="auto">
          <a:xfrm>
            <a:off x="4429125" y="279082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40" name="Rectangle 17"/>
          <p:cNvSpPr>
            <a:spLocks noChangeArrowheads="1"/>
          </p:cNvSpPr>
          <p:nvPr/>
        </p:nvSpPr>
        <p:spPr bwMode="auto">
          <a:xfrm>
            <a:off x="5505450" y="238125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41" name="Rectangle 19"/>
          <p:cNvSpPr>
            <a:spLocks noChangeArrowheads="1"/>
          </p:cNvSpPr>
          <p:nvPr/>
        </p:nvSpPr>
        <p:spPr bwMode="auto">
          <a:xfrm>
            <a:off x="5083175" y="238125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sp>
        <p:nvSpPr>
          <p:cNvPr id="42" name="Rectangle 21"/>
          <p:cNvSpPr>
            <a:spLocks noChangeArrowheads="1"/>
          </p:cNvSpPr>
          <p:nvPr/>
        </p:nvSpPr>
        <p:spPr bwMode="auto">
          <a:xfrm>
            <a:off x="4238625" y="238125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 </a:t>
            </a:r>
            <a:endParaRPr lang="en-US" sz="240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4203B3D-2152-4EA3-9DC8-DC0D39044B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9610" y="2664693"/>
          <a:ext cx="4178029" cy="1851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1002960" imgH="444240" progId="Equation.DSMT4">
                  <p:embed/>
                </p:oleObj>
              </mc:Choice>
              <mc:Fallback>
                <p:oleObj name="Equation" r:id="rId4" imgW="1002960" imgH="4442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E4203B3D-2152-4EA3-9DC8-DC0D39044B1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49610" y="2664693"/>
                        <a:ext cx="4178029" cy="1851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0246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Conversions</a:t>
            </a:r>
          </a:p>
        </p:txBody>
      </p:sp>
    </p:spTree>
    <p:extLst>
      <p:ext uri="{BB962C8B-B14F-4D97-AF65-F5344CB8AC3E}">
        <p14:creationId xmlns:p14="http://schemas.microsoft.com/office/powerpoint/2010/main" val="925193881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Downside versus Upside Risk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Realized value higher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lower than expected</a:t>
            </a:r>
          </a:p>
          <a:p>
            <a:pPr>
              <a:lnSpc>
                <a:spcPct val="9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Upside Risk: Better possibility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Actual stock return higher than expected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Downside Risk: Worse possibility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Actual stock return lower than expected</a:t>
            </a:r>
          </a:p>
          <a:p>
            <a:pPr lvl="2">
              <a:lnSpc>
                <a:spcPct val="9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Alternate definition–risk as only downside risk</a:t>
            </a:r>
          </a:p>
        </p:txBody>
      </p:sp>
    </p:spTree>
    <p:extLst>
      <p:ext uri="{BB962C8B-B14F-4D97-AF65-F5344CB8AC3E}">
        <p14:creationId xmlns:p14="http://schemas.microsoft.com/office/powerpoint/2010/main" val="2945882995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Three Step Analysis of Risk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90600" lvl="1" indent="-5334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Identify Risk</a:t>
            </a:r>
          </a:p>
          <a:p>
            <a:pPr marL="990600" lvl="1" indent="-533400">
              <a:buFont typeface="+mj-lt"/>
              <a:buAutoNum type="arabicPeriod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lvl="1" indent="-5334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Measure Risk</a:t>
            </a:r>
          </a:p>
          <a:p>
            <a:pPr marL="990600" lvl="1" indent="-533400">
              <a:buFont typeface="+mj-lt"/>
              <a:buAutoNum type="arabicPeriod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90600" lvl="1" indent="-533400">
              <a:buFont typeface="+mj-lt"/>
              <a:buAutoNum type="arabi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Price Risk</a:t>
            </a:r>
          </a:p>
        </p:txBody>
      </p:sp>
    </p:spTree>
    <p:extLst>
      <p:ext uri="{BB962C8B-B14F-4D97-AF65-F5344CB8AC3E}">
        <p14:creationId xmlns:p14="http://schemas.microsoft.com/office/powerpoint/2010/main" val="272315248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2. Current Events</a:t>
            </a:r>
            <a:br>
              <a:rPr lang="en-US" dirty="0"/>
            </a:br>
            <a:r>
              <a:rPr lang="en-US" sz="3600" dirty="0"/>
              <a:t>The World of Indices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399473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391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 </a:t>
            </a:r>
            <a:r>
              <a:rPr lang="en-US" b="1" dirty="0"/>
              <a:t>index fund</a:t>
            </a:r>
            <a:r>
              <a:rPr lang="en-US" dirty="0"/>
              <a:t> is a type of mutual fund with a portfolio constructed to match or track the components of a financial market index</a:t>
            </a:r>
          </a:p>
          <a:p>
            <a:pPr marL="0" indent="0" algn="r">
              <a:buNone/>
            </a:pPr>
            <a:r>
              <a:rPr lang="en-US" dirty="0"/>
              <a:t>Investopedia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 Fund</a:t>
            </a:r>
          </a:p>
        </p:txBody>
      </p:sp>
    </p:spTree>
    <p:extLst>
      <p:ext uri="{BB962C8B-B14F-4D97-AF65-F5344CB8AC3E}">
        <p14:creationId xmlns:p14="http://schemas.microsoft.com/office/powerpoint/2010/main" val="2396294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391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S&amp;P 500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Russell 3000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Wilshire 5000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Market Funds</a:t>
            </a:r>
          </a:p>
        </p:txBody>
      </p:sp>
    </p:spTree>
    <p:extLst>
      <p:ext uri="{BB962C8B-B14F-4D97-AF65-F5344CB8AC3E}">
        <p14:creationId xmlns:p14="http://schemas.microsoft.com/office/powerpoint/2010/main" val="1715095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391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&amp;P 500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S&amp;P 500</a:t>
            </a:r>
          </a:p>
        </p:txBody>
      </p:sp>
    </p:spTree>
    <p:extLst>
      <p:ext uri="{BB962C8B-B14F-4D97-AF65-F5344CB8AC3E}">
        <p14:creationId xmlns:p14="http://schemas.microsoft.com/office/powerpoint/2010/main" val="28593484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73914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dirty="0"/>
              <a:t>				Russell 1000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/>
              <a:t>Russell 3000</a:t>
            </a:r>
          </a:p>
          <a:p>
            <a:pPr marL="0" indent="0">
              <a:buNone/>
            </a:pPr>
            <a:r>
              <a:rPr lang="en-US" dirty="0"/>
              <a:t>				Russell 2000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Russell Index Funds</a:t>
            </a:r>
          </a:p>
        </p:txBody>
      </p:sp>
      <p:sp>
        <p:nvSpPr>
          <p:cNvPr id="4" name="Left Brace 3">
            <a:extLst>
              <a:ext uri="{FF2B5EF4-FFF2-40B4-BE49-F238E27FC236}">
                <a16:creationId xmlns:a16="http://schemas.microsoft.com/office/drawing/2014/main" id="{92C71EB7-C674-4831-809C-6FF3CFA75876}"/>
              </a:ext>
            </a:extLst>
          </p:cNvPr>
          <p:cNvSpPr/>
          <p:nvPr/>
        </p:nvSpPr>
        <p:spPr>
          <a:xfrm>
            <a:off x="3581400" y="1828800"/>
            <a:ext cx="228600" cy="3200400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638AE926-41F6-4AB3-A35F-771F3853FDCB}"/>
              </a:ext>
            </a:extLst>
          </p:cNvPr>
          <p:cNvSpPr/>
          <p:nvPr/>
        </p:nvSpPr>
        <p:spPr>
          <a:xfrm rot="10800000">
            <a:off x="3962400" y="3124201"/>
            <a:ext cx="228600" cy="1904999"/>
          </a:xfrm>
          <a:prstGeom prst="leftBrace">
            <a:avLst>
              <a:gd name="adj1" fmla="val 8333"/>
              <a:gd name="adj2" fmla="val 5142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21741258-EA2F-4F37-9C44-9FD98377687B}"/>
              </a:ext>
            </a:extLst>
          </p:cNvPr>
          <p:cNvSpPr/>
          <p:nvPr/>
        </p:nvSpPr>
        <p:spPr>
          <a:xfrm rot="10800000">
            <a:off x="3962400" y="1828800"/>
            <a:ext cx="228600" cy="1295400"/>
          </a:xfrm>
          <a:prstGeom prst="leftBrace">
            <a:avLst>
              <a:gd name="adj1" fmla="val 8333"/>
              <a:gd name="adj2" fmla="val 51421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12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391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Large Cap</a:t>
            </a:r>
          </a:p>
          <a:p>
            <a:r>
              <a:rPr lang="en-US" dirty="0"/>
              <a:t>S&amp;P 100</a:t>
            </a:r>
          </a:p>
          <a:p>
            <a:r>
              <a:rPr lang="en-US" dirty="0"/>
              <a:t>S&amp;P 500</a:t>
            </a:r>
          </a:p>
          <a:p>
            <a:r>
              <a:rPr lang="en-US" dirty="0"/>
              <a:t>Russell 1000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Small Cap</a:t>
            </a:r>
          </a:p>
          <a:p>
            <a:r>
              <a:rPr lang="en-US" dirty="0"/>
              <a:t>Russell 2000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Large/Small Cap Funds</a:t>
            </a:r>
          </a:p>
        </p:txBody>
      </p:sp>
    </p:spTree>
    <p:extLst>
      <p:ext uri="{BB962C8B-B14F-4D97-AF65-F5344CB8AC3E}">
        <p14:creationId xmlns:p14="http://schemas.microsoft.com/office/powerpoint/2010/main" val="256678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Review and Questions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Current Events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Practice Problems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Excel Skills: References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391400" cy="4525963"/>
          </a:xfrm>
        </p:spPr>
        <p:txBody>
          <a:bodyPr>
            <a:normAutofit/>
          </a:bodyPr>
          <a:lstStyle/>
          <a:p>
            <a:r>
              <a:rPr lang="en-US" dirty="0"/>
              <a:t>Nasdaq Composite </a:t>
            </a:r>
          </a:p>
          <a:p>
            <a:pPr lvl="1"/>
            <a:r>
              <a:rPr lang="en-US" dirty="0"/>
              <a:t>3,000 stocks listed on the Nasdaq exchange</a:t>
            </a:r>
          </a:p>
          <a:p>
            <a:r>
              <a:rPr lang="en-US" dirty="0"/>
              <a:t>Dow Jones Industrial Average (DJIA) </a:t>
            </a:r>
          </a:p>
          <a:p>
            <a:pPr lvl="1"/>
            <a:r>
              <a:rPr lang="en-US" dirty="0"/>
              <a:t>30 large-cap companies</a:t>
            </a:r>
          </a:p>
          <a:p>
            <a:r>
              <a:rPr lang="en-US" dirty="0"/>
              <a:t>MSCI EAFE </a:t>
            </a:r>
          </a:p>
          <a:p>
            <a:pPr lvl="1"/>
            <a:r>
              <a:rPr lang="en-US" dirty="0"/>
              <a:t>Foreign stocks from Europe, Australasia, and the Far East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Specialized Equity Indices</a:t>
            </a:r>
          </a:p>
        </p:txBody>
      </p:sp>
    </p:spTree>
    <p:extLst>
      <p:ext uri="{BB962C8B-B14F-4D97-AF65-F5344CB8AC3E}">
        <p14:creationId xmlns:p14="http://schemas.microsoft.com/office/powerpoint/2010/main" val="1918299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391400" cy="4525963"/>
          </a:xfrm>
        </p:spPr>
        <p:txBody>
          <a:bodyPr>
            <a:normAutofit/>
          </a:bodyPr>
          <a:lstStyle/>
          <a:p>
            <a:r>
              <a:rPr lang="en-US" dirty="0"/>
              <a:t>Bloomberg Barclays Capital U.S. Aggregate Bond Index</a:t>
            </a:r>
          </a:p>
          <a:p>
            <a:r>
              <a:rPr lang="it-IT" dirty="0"/>
              <a:t>Bloomberg Barclays US Treasury Index</a:t>
            </a:r>
          </a:p>
          <a:p>
            <a:r>
              <a:rPr lang="it-IT" dirty="0"/>
              <a:t>Citi World Government Bond Index (WGBI)</a:t>
            </a:r>
          </a:p>
          <a:p>
            <a:r>
              <a:rPr lang="en-US" dirty="0"/>
              <a:t>Barclays High-Yield Index</a:t>
            </a:r>
            <a:endParaRPr lang="it-IT" dirty="0"/>
          </a:p>
          <a:p>
            <a:r>
              <a:rPr lang="it-IT" dirty="0"/>
              <a:t>FTSE UK Gilts Index Series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Bond Indices</a:t>
            </a:r>
          </a:p>
        </p:txBody>
      </p:sp>
    </p:spTree>
    <p:extLst>
      <p:ext uri="{BB962C8B-B14F-4D97-AF65-F5344CB8AC3E}">
        <p14:creationId xmlns:p14="http://schemas.microsoft.com/office/powerpoint/2010/main" val="1088413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3914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Barclays Capital California 1-7 Year Non-AMT Municipal Bond Index</a:t>
            </a:r>
          </a:p>
          <a:p>
            <a:pPr lvl="1"/>
            <a:r>
              <a:rPr lang="en-US" dirty="0"/>
              <a:t>Not subject to the federal alternative </a:t>
            </a:r>
            <a:r>
              <a:rPr lang="en-US"/>
              <a:t>minimum tax</a:t>
            </a:r>
            <a:endParaRPr lang="en-US" dirty="0"/>
          </a:p>
          <a:p>
            <a:r>
              <a:rPr lang="en-US" dirty="0" err="1"/>
              <a:t>AlphaShares</a:t>
            </a:r>
            <a:r>
              <a:rPr lang="en-US" dirty="0"/>
              <a:t> China Yuan Bond Index</a:t>
            </a:r>
          </a:p>
          <a:p>
            <a:r>
              <a:rPr lang="en-US" dirty="0"/>
              <a:t>Barclays Capital Kansas Municipal Bond Index</a:t>
            </a:r>
          </a:p>
          <a:p>
            <a:pPr marL="0" indent="0" algn="r">
              <a:buNone/>
            </a:pPr>
            <a:r>
              <a:rPr lang="en-US" dirty="0">
                <a:hlinkClick r:id="rId2"/>
              </a:rPr>
              <a:t>List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Bond Indices</a:t>
            </a:r>
          </a:p>
        </p:txBody>
      </p:sp>
    </p:spTree>
    <p:extLst>
      <p:ext uri="{BB962C8B-B14F-4D97-AF65-F5344CB8AC3E}">
        <p14:creationId xmlns:p14="http://schemas.microsoft.com/office/powerpoint/2010/main" val="32745313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3. 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412776210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dirty="0"/>
              <a:t>These practice problems are </a:t>
            </a:r>
            <a:r>
              <a:rPr lang="en-US" i="1" dirty="0"/>
              <a:t>not</a:t>
            </a:r>
            <a:r>
              <a:rPr lang="en-US" dirty="0"/>
              <a:t> exhaustive−that is, there may be types of problems on the exam beyond those shown here.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Note</a:t>
            </a:r>
          </a:p>
        </p:txBody>
      </p:sp>
    </p:spTree>
    <p:extLst>
      <p:ext uri="{BB962C8B-B14F-4D97-AF65-F5344CB8AC3E}">
        <p14:creationId xmlns:p14="http://schemas.microsoft.com/office/powerpoint/2010/main" val="3289440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3.1 Probability Measures</a:t>
            </a:r>
          </a:p>
        </p:txBody>
      </p:sp>
    </p:spTree>
    <p:extLst>
      <p:ext uri="{BB962C8B-B14F-4D97-AF65-F5344CB8AC3E}">
        <p14:creationId xmlns:p14="http://schemas.microsoft.com/office/powerpoint/2010/main" val="1335316474"/>
      </p:ext>
    </p:extLst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Stock Returns</a:t>
            </a:r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819400"/>
          <a:ext cx="6096000" cy="150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19570154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909532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16877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Year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</a:t>
                      </a:r>
                      <a:r>
                        <a:rPr lang="en-US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</a:t>
                      </a:r>
                      <a:r>
                        <a:rPr lang="en-US" sz="2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19059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Year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510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Year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3386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Year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3093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845910"/>
      </p:ext>
    </p:extLst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1</a:t>
            </a:r>
            <a:br>
              <a:rPr lang="en-US" dirty="0"/>
            </a:br>
            <a:r>
              <a:rPr lang="en-US" dirty="0"/>
              <a:t>Average (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,  )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788401"/>
              </p:ext>
            </p:extLst>
          </p:nvPr>
        </p:nvGraphicFramePr>
        <p:xfrm>
          <a:off x="3237835" y="931160"/>
          <a:ext cx="424950" cy="502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4" imgW="139680" imgH="164880" progId="Equation.DSMT4">
                  <p:embed/>
                </p:oleObj>
              </mc:Choice>
              <mc:Fallback>
                <p:oleObj name="Equation" r:id="rId4" imgW="139680" imgH="16488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7835" y="931160"/>
                        <a:ext cx="424950" cy="5022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Placeholder 1">
            <a:extLst>
              <a:ext uri="{FF2B5EF4-FFF2-40B4-BE49-F238E27FC236}">
                <a16:creationId xmlns:a16="http://schemas.microsoft.com/office/drawing/2014/main" id="{3C17B5FA-9272-41C9-BC6B-883BC56CED43}"/>
              </a:ext>
            </a:extLst>
          </p:cNvPr>
          <p:cNvSpPr txBox="1">
            <a:spLocks/>
          </p:cNvSpPr>
          <p:nvPr/>
        </p:nvSpPr>
        <p:spPr>
          <a:xfrm>
            <a:off x="488659" y="1546703"/>
            <a:ext cx="7948127" cy="66038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kern="0" dirty="0">
                <a:solidFill>
                  <a:sysClr val="windowText" lastClr="000000"/>
                </a:solidFill>
              </a:rPr>
              <a:t>What is the mean for each stock?</a:t>
            </a:r>
            <a:endParaRPr lang="en-US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768645"/>
      </p:ext>
    </p:extLst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2</a:t>
            </a:r>
            <a:br>
              <a:rPr lang="en-US" dirty="0"/>
            </a:br>
            <a:r>
              <a:rPr lang="en-US" dirty="0"/>
              <a:t>Variance (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19600" y="2895600"/>
            <a:ext cx="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8C03AB28-D380-448A-8728-EE1DA61F7BA6}"/>
              </a:ext>
            </a:extLst>
          </p:cNvPr>
          <p:cNvSpPr txBox="1">
            <a:spLocks/>
          </p:cNvSpPr>
          <p:nvPr/>
        </p:nvSpPr>
        <p:spPr>
          <a:xfrm>
            <a:off x="457200" y="1482627"/>
            <a:ext cx="7948127" cy="66038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kern="0" dirty="0">
                <a:solidFill>
                  <a:sysClr val="windowText" lastClr="000000"/>
                </a:solidFill>
              </a:rPr>
              <a:t>What is the variance for each stock?</a:t>
            </a:r>
            <a:endParaRPr lang="en-US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10729"/>
      </p:ext>
    </p:extLst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3</a:t>
            </a:r>
            <a:br>
              <a:rPr lang="en-US" dirty="0"/>
            </a:br>
            <a:r>
              <a:rPr lang="en-US" dirty="0"/>
              <a:t>Standard Deviation (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dirty="0"/>
              <a:t>)</a:t>
            </a:r>
          </a:p>
        </p:txBody>
      </p:sp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F6AD35C1-EB25-428B-A817-917D8DF4B2E2}"/>
              </a:ext>
            </a:extLst>
          </p:cNvPr>
          <p:cNvSpPr txBox="1">
            <a:spLocks/>
          </p:cNvSpPr>
          <p:nvPr/>
        </p:nvSpPr>
        <p:spPr>
          <a:xfrm>
            <a:off x="457200" y="1482627"/>
            <a:ext cx="7948127" cy="660388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kern="0" dirty="0">
                <a:solidFill>
                  <a:sysClr val="windowText" lastClr="000000"/>
                </a:solidFill>
              </a:rPr>
              <a:t>What is the standard deviation for each stock?</a:t>
            </a:r>
            <a:endParaRPr lang="en-US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53295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1. Review and Questions</a:t>
            </a:r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4</a:t>
            </a:r>
            <a:br>
              <a:rPr lang="en-US" dirty="0"/>
            </a:br>
            <a:r>
              <a:rPr lang="en-US" dirty="0"/>
              <a:t>Covariance (</a:t>
            </a:r>
            <a:r>
              <a:rPr lang="en-US" dirty="0" err="1">
                <a:latin typeface="Symbol" panose="05050102010706020507" pitchFamily="18" charset="2"/>
              </a:rPr>
              <a:t>s</a:t>
            </a:r>
            <a:r>
              <a:rPr lang="en-US" baseline="-25000" dirty="0" err="1"/>
              <a:t>A,B</a:t>
            </a:r>
            <a:r>
              <a:rPr lang="en-US" dirty="0"/>
              <a:t>)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419600" y="2895600"/>
            <a:ext cx="0" cy="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13E64473-5E9E-4FDD-803F-FDDEB98306DD}"/>
              </a:ext>
            </a:extLst>
          </p:cNvPr>
          <p:cNvSpPr txBox="1">
            <a:spLocks/>
          </p:cNvSpPr>
          <p:nvPr/>
        </p:nvSpPr>
        <p:spPr>
          <a:xfrm>
            <a:off x="457200" y="1482627"/>
            <a:ext cx="7948127" cy="66038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kern="0" dirty="0">
                <a:solidFill>
                  <a:sysClr val="windowText" lastClr="000000"/>
                </a:solidFill>
              </a:rPr>
              <a:t>What is the covariance?</a:t>
            </a:r>
            <a:endParaRPr lang="en-US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68497"/>
      </p:ext>
    </p:extLst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5</a:t>
            </a:r>
            <a:br>
              <a:rPr lang="en-US" dirty="0"/>
            </a:br>
            <a:r>
              <a:rPr lang="en-US" dirty="0"/>
              <a:t>Correlation (</a:t>
            </a:r>
            <a:r>
              <a:rPr lang="en-US" dirty="0" err="1">
                <a:latin typeface="Symbol" panose="05050102010706020507" pitchFamily="18" charset="2"/>
              </a:rPr>
              <a:t>r</a:t>
            </a:r>
            <a:r>
              <a:rPr lang="en-US" baseline="-25000" dirty="0" err="1"/>
              <a:t>A,B</a:t>
            </a:r>
            <a:r>
              <a:rPr lang="en-US" dirty="0"/>
              <a:t>)</a:t>
            </a: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F07A27B2-12B8-4F23-B5E8-532ACEDB7911}"/>
              </a:ext>
            </a:extLst>
          </p:cNvPr>
          <p:cNvSpPr txBox="1">
            <a:spLocks/>
          </p:cNvSpPr>
          <p:nvPr/>
        </p:nvSpPr>
        <p:spPr>
          <a:xfrm>
            <a:off x="457200" y="1482627"/>
            <a:ext cx="7948127" cy="66038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342900" indent="-342900" eaLnBrk="1" hangingPunct="1">
              <a:buChar char="•"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1" hangingPunct="1">
              <a:buChar char="–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1" hangingPunct="1"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1" hangingPunct="1">
              <a:buChar char="–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1" hangingPunct="1"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1" hangingPunct="1">
              <a:buChar char="•"/>
              <a:defRPr sz="2000"/>
            </a:lvl6pPr>
            <a:lvl7pPr marL="2971800" indent="-228600" eaLnBrk="1" hangingPunct="1">
              <a:buChar char="•"/>
              <a:defRPr sz="2000"/>
            </a:lvl7pPr>
            <a:lvl8pPr marL="3429000" indent="-228600" eaLnBrk="1" hangingPunct="1">
              <a:buChar char="•"/>
              <a:defRPr sz="2000"/>
            </a:lvl8pPr>
            <a:lvl9pPr marL="3886200" indent="-228600" eaLnBrk="1" hangingPunct="1">
              <a:buChar char="•"/>
              <a:defRPr sz="2000"/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kern="0" dirty="0">
                <a:solidFill>
                  <a:sysClr val="windowText" lastClr="000000"/>
                </a:solidFill>
              </a:rPr>
              <a:t>What is the correlation?</a:t>
            </a:r>
            <a:endParaRPr lang="en-US" b="1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182038"/>
      </p:ext>
    </p:extLst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stock returns 8.7% and has a standard deviation of 25%. If the risk-free rate is 5%, what is the Sharpe ratio?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6</a:t>
            </a:r>
            <a:br>
              <a:rPr lang="en-US" dirty="0"/>
            </a:br>
            <a:r>
              <a:rPr lang="en-US" dirty="0"/>
              <a:t>Sharpe Ratio</a:t>
            </a:r>
          </a:p>
        </p:txBody>
      </p:sp>
    </p:spTree>
    <p:extLst>
      <p:ext uri="{BB962C8B-B14F-4D97-AF65-F5344CB8AC3E}">
        <p14:creationId xmlns:p14="http://schemas.microsoft.com/office/powerpoint/2010/main" val="41215819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3.2 Returns</a:t>
            </a:r>
          </a:p>
        </p:txBody>
      </p:sp>
    </p:spTree>
    <p:extLst>
      <p:ext uri="{BB962C8B-B14F-4D97-AF65-F5344CB8AC3E}">
        <p14:creationId xmlns:p14="http://schemas.microsoft.com/office/powerpoint/2010/main" val="600737806"/>
      </p:ext>
    </p:extLst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What are the arithmetic and geometric averages of the following returns?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10%     13%     25%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7</a:t>
            </a:r>
            <a:br>
              <a:rPr lang="en-US" dirty="0"/>
            </a:br>
            <a:r>
              <a:rPr lang="en-US" dirty="0"/>
              <a:t>Arithmetic and Geometric Mean</a:t>
            </a:r>
          </a:p>
        </p:txBody>
      </p:sp>
    </p:spTree>
    <p:extLst>
      <p:ext uri="{BB962C8B-B14F-4D97-AF65-F5344CB8AC3E}">
        <p14:creationId xmlns:p14="http://schemas.microsoft.com/office/powerpoint/2010/main" val="21343647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33873" y="17526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my portfolio started with $25,000 and now has $45,000 what is my holding period return?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8</a:t>
            </a:r>
            <a:br>
              <a:rPr lang="en-US" dirty="0"/>
            </a:br>
            <a:r>
              <a:rPr lang="en-US" dirty="0"/>
              <a:t>Holding Period Return</a:t>
            </a:r>
          </a:p>
        </p:txBody>
      </p:sp>
    </p:spTree>
    <p:extLst>
      <p:ext uri="{BB962C8B-B14F-4D97-AF65-F5344CB8AC3E}">
        <p14:creationId xmlns:p14="http://schemas.microsoft.com/office/powerpoint/2010/main" val="199123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my portfolio started with $5,000 and my total return has been 35%, how much is now in my account?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9</a:t>
            </a:r>
            <a:br>
              <a:rPr lang="en-US" dirty="0"/>
            </a:br>
            <a:r>
              <a:rPr lang="en-US" dirty="0"/>
              <a:t>Compounding</a:t>
            </a:r>
          </a:p>
        </p:txBody>
      </p:sp>
    </p:spTree>
    <p:extLst>
      <p:ext uri="{BB962C8B-B14F-4D97-AF65-F5344CB8AC3E}">
        <p14:creationId xmlns:p14="http://schemas.microsoft.com/office/powerpoint/2010/main" val="369649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/>
              <a:t>My EAR is 15.5%. What is the APR? The monthly HPR?</a:t>
            </a:r>
            <a:endParaRPr lang="en-US" sz="25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10</a:t>
            </a:r>
            <a:br>
              <a:rPr lang="en-US" dirty="0"/>
            </a:br>
            <a:r>
              <a:rPr lang="en-US" dirty="0"/>
              <a:t>Rate Conversions</a:t>
            </a:r>
          </a:p>
        </p:txBody>
      </p:sp>
    </p:spTree>
    <p:extLst>
      <p:ext uri="{BB962C8B-B14F-4D97-AF65-F5344CB8AC3E}">
        <p14:creationId xmlns:p14="http://schemas.microsoft.com/office/powerpoint/2010/main" val="6474955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100" dirty="0"/>
              <a:t>My APR is 13.5%. What is the EAR? The quarterly HPR?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11</a:t>
            </a:r>
            <a:br>
              <a:rPr lang="en-US" dirty="0"/>
            </a:br>
            <a:r>
              <a:rPr lang="en-US" dirty="0"/>
              <a:t>Rate Conversions</a:t>
            </a:r>
          </a:p>
        </p:txBody>
      </p:sp>
    </p:spTree>
    <p:extLst>
      <p:ext uri="{BB962C8B-B14F-4D97-AF65-F5344CB8AC3E}">
        <p14:creationId xmlns:p14="http://schemas.microsoft.com/office/powerpoint/2010/main" val="120162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 have been earning 1.3% monthly. What is the APR? The EAR?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12</a:t>
            </a:r>
            <a:br>
              <a:rPr lang="en-US" dirty="0"/>
            </a:br>
            <a:r>
              <a:rPr lang="en-US" dirty="0"/>
              <a:t>Rate Conversions</a:t>
            </a:r>
          </a:p>
        </p:txBody>
      </p:sp>
    </p:spTree>
    <p:extLst>
      <p:ext uri="{BB962C8B-B14F-4D97-AF65-F5344CB8AC3E}">
        <p14:creationId xmlns:p14="http://schemas.microsoft.com/office/powerpoint/2010/main" val="670631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0FBB42-1A18-46DA-A7CD-73039E74D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770" y="1600200"/>
            <a:ext cx="8381429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Nature of Investments</a:t>
            </a:r>
          </a:p>
          <a:p>
            <a:pPr>
              <a:lnSpc>
                <a:spcPct val="150000"/>
              </a:lnSpc>
            </a:pPr>
            <a:r>
              <a:rPr lang="en-US" dirty="0"/>
              <a:t>Probability Measures in Finance</a:t>
            </a:r>
          </a:p>
          <a:p>
            <a:pPr>
              <a:lnSpc>
                <a:spcPct val="150000"/>
              </a:lnSpc>
            </a:pPr>
            <a:r>
              <a:rPr lang="en-US" dirty="0"/>
              <a:t>How Return is Measured</a:t>
            </a:r>
          </a:p>
          <a:p>
            <a:pPr>
              <a:lnSpc>
                <a:spcPct val="150000"/>
              </a:lnSpc>
            </a:pPr>
            <a:r>
              <a:rPr lang="en-US" dirty="0"/>
              <a:t>Conversions among Return Measures</a:t>
            </a:r>
          </a:p>
          <a:p>
            <a:pPr>
              <a:lnSpc>
                <a:spcPct val="150000"/>
              </a:lnSpc>
            </a:pPr>
            <a:r>
              <a:rPr lang="en-US" dirty="0"/>
              <a:t>Nature and Analysis of Risk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BA73A3-1136-4ADD-8775-BD6E82ED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 </a:t>
            </a:r>
            <a:r>
              <a:rPr lang="en-US" sz="3200" dirty="0"/>
              <a:t>(Slides 1.1-70)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379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My EAR is 11%. What is the quarterly HPR? The APR?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13</a:t>
            </a:r>
            <a:br>
              <a:rPr lang="en-US" dirty="0"/>
            </a:br>
            <a:r>
              <a:rPr lang="en-US" dirty="0"/>
              <a:t>Rate Conversions</a:t>
            </a:r>
          </a:p>
        </p:txBody>
      </p:sp>
    </p:spTree>
    <p:extLst>
      <p:ext uri="{BB962C8B-B14F-4D97-AF65-F5344CB8AC3E}">
        <p14:creationId xmlns:p14="http://schemas.microsoft.com/office/powerpoint/2010/main" val="295774596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100" dirty="0"/>
              <a:t>My APR is 9.2%. What is the semi-annual HPR? The EAR?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Practice Problem 14</a:t>
            </a:r>
            <a:br>
              <a:rPr lang="en-US" dirty="0"/>
            </a:br>
            <a:r>
              <a:rPr lang="en-US" dirty="0"/>
              <a:t>Rate Conversions</a:t>
            </a:r>
          </a:p>
        </p:txBody>
      </p:sp>
    </p:spTree>
    <p:extLst>
      <p:ext uri="{BB962C8B-B14F-4D97-AF65-F5344CB8AC3E}">
        <p14:creationId xmlns:p14="http://schemas.microsoft.com/office/powerpoint/2010/main" val="28312985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4. Excel Skills</a:t>
            </a:r>
          </a:p>
        </p:txBody>
      </p:sp>
    </p:spTree>
    <p:extLst>
      <p:ext uri="{BB962C8B-B14F-4D97-AF65-F5344CB8AC3E}">
        <p14:creationId xmlns:p14="http://schemas.microsoft.com/office/powerpoint/2010/main" val="1582481560"/>
      </p:ext>
    </p:extLst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hangingPunct="0">
              <a:lnSpc>
                <a:spcPct val="150000"/>
              </a:lnSpc>
            </a:pPr>
            <a:r>
              <a:rPr lang="en-US" dirty="0"/>
              <a:t>Absolute versus Relative Cell References ($/F4)</a:t>
            </a:r>
            <a:endParaRPr lang="en-US" sz="2600" dirty="0"/>
          </a:p>
          <a:p>
            <a:pPr hangingPunct="0">
              <a:lnSpc>
                <a:spcPct val="150000"/>
              </a:lnSpc>
            </a:pPr>
            <a:r>
              <a:rPr lang="en-US" dirty="0"/>
              <a:t>Naming</a:t>
            </a:r>
            <a:endParaRPr lang="en-US" sz="2600" dirty="0"/>
          </a:p>
          <a:p>
            <a:pPr hangingPunct="0">
              <a:lnSpc>
                <a:spcPct val="150000"/>
              </a:lnSpc>
            </a:pPr>
            <a:r>
              <a:rPr lang="en-US" dirty="0"/>
              <a:t>Freezing Panes</a:t>
            </a:r>
            <a:endParaRPr lang="en-US" sz="2600" dirty="0"/>
          </a:p>
          <a:p>
            <a:pPr hangingPunct="0">
              <a:lnSpc>
                <a:spcPct val="150000"/>
              </a:lnSpc>
            </a:pPr>
            <a:r>
              <a:rPr lang="en-US" dirty="0"/>
              <a:t>Naming Worksheets</a:t>
            </a:r>
            <a:endParaRPr lang="en-US" sz="2600" dirty="0"/>
          </a:p>
          <a:p>
            <a:pPr hangingPunct="0">
              <a:lnSpc>
                <a:spcPct val="150000"/>
              </a:lnSpc>
            </a:pPr>
            <a:r>
              <a:rPr lang="en-US" dirty="0"/>
              <a:t>References to Cells on Other Work Sheets</a:t>
            </a: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878084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1.1 What Is An Investment?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502465"/>
            <a:ext cx="8001000" cy="495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Pure Rate of Interest 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Rate of exchange between future and current consumption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Pure Time Value of Money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Difference between borrowed funds and surplus on their savings 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Interest rate, the </a:t>
            </a: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pure time value of money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"/>
            <a:ext cx="8229600" cy="1143000"/>
          </a:xfrm>
        </p:spPr>
        <p:txBody>
          <a:bodyPr/>
          <a:lstStyle/>
          <a:p>
            <a:r>
              <a:rPr lang="en-CA" dirty="0"/>
              <a:t>1.1.1 Investment Defined</a:t>
            </a: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85900"/>
            <a:ext cx="8001000" cy="4953000"/>
          </a:xfrm>
        </p:spPr>
        <p:txBody>
          <a:bodyPr/>
          <a:lstStyle/>
          <a:p>
            <a:pPr marL="0" indent="0">
              <a:buNone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Commitment of dollars for a period of time to obtain future payments compensate the investor for: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Time funds are committed (</a:t>
            </a: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opportunity cost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Expected rate of inflation over period (</a:t>
            </a: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inflation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371600" lvl="2" indent="-457200">
              <a:lnSpc>
                <a:spcPct val="150000"/>
              </a:lnSpc>
              <a:buFont typeface="+mj-lt"/>
              <a:buAutoNum type="arabicPeriod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Uncertainty of the future payments (</a:t>
            </a:r>
            <a:r>
              <a:rPr lang="en-CA" b="1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Probability Measures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Measures of Central Tendency</a:t>
            </a:r>
          </a:p>
          <a:p>
            <a:pPr marL="990600" lvl="1" indent="-5334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Mean, Median, Mode</a:t>
            </a:r>
          </a:p>
          <a:p>
            <a:pPr marL="609600" indent="-6096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Measures of Dispersion</a:t>
            </a:r>
          </a:p>
          <a:p>
            <a:pPr marL="990600" lvl="1" indent="-5334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Standard Deviation, Variance</a:t>
            </a:r>
          </a:p>
          <a:p>
            <a:pPr marL="609600" indent="-6096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Higher Moments</a:t>
            </a:r>
          </a:p>
          <a:p>
            <a:pPr marL="990600" lvl="1" indent="-5334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Skewness, Kurtosis</a:t>
            </a:r>
          </a:p>
          <a:p>
            <a:pPr marL="609600" indent="-6096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Measures of Dependence</a:t>
            </a:r>
          </a:p>
          <a:p>
            <a:pPr marL="990600" lvl="1" indent="-5334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Covariance, Correlation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1.2.4 Measuring the Risk of Expected Rates of Return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080D78F-1E45-4D9F-8CD2-FD7BCEEC7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Sharpe Ratio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BBC8CA5-4430-4908-A138-713FAF7EE9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84275" y="2711450"/>
          <a:ext cx="5829300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4" imgW="1473120" imgH="406080" progId="Equation.DSMT4">
                  <p:embed/>
                </p:oleObj>
              </mc:Choice>
              <mc:Fallback>
                <p:oleObj name="Equation" r:id="rId4" imgW="1473120" imgH="4060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BBC8CA5-4430-4908-A138-713FAF7EE9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84275" y="2711450"/>
                        <a:ext cx="5829300" cy="160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3690647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795731"/>
            <a:ext cx="8229600" cy="45259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On the exams you must be able to calculate the probability measures using formulae.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i="1" dirty="0">
                <a:solidFill>
                  <a:srgbClr val="FF0000"/>
                </a:solidFill>
              </a:rPr>
              <a:t>Using the calculator functions is not an acceptable substitute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Calculations</a:t>
            </a:r>
          </a:p>
        </p:txBody>
      </p:sp>
    </p:spTree>
    <p:extLst>
      <p:ext uri="{BB962C8B-B14F-4D97-AF65-F5344CB8AC3E}">
        <p14:creationId xmlns:p14="http://schemas.microsoft.com/office/powerpoint/2010/main" val="39330871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3409</TotalTime>
  <Words>906</Words>
  <Application>Microsoft Office PowerPoint</Application>
  <PresentationFormat>On-screen Show (4:3)</PresentationFormat>
  <Paragraphs>205</Paragraphs>
  <Slides>43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Arial</vt:lpstr>
      <vt:lpstr>Calibri</vt:lpstr>
      <vt:lpstr>Century Gothic</vt:lpstr>
      <vt:lpstr>Corbel</vt:lpstr>
      <vt:lpstr>Lucida Grande</vt:lpstr>
      <vt:lpstr>Symbol</vt:lpstr>
      <vt:lpstr>Times New Roman</vt:lpstr>
      <vt:lpstr>Contemporary blue</vt:lpstr>
      <vt:lpstr>Equation</vt:lpstr>
      <vt:lpstr>FIN 377: Investments</vt:lpstr>
      <vt:lpstr>Overview</vt:lpstr>
      <vt:lpstr>1. Review and Questions</vt:lpstr>
      <vt:lpstr>Key Ideas (Slides 1.1-70)</vt:lpstr>
      <vt:lpstr>1.1 What Is An Investment?</vt:lpstr>
      <vt:lpstr>1.1.1 Investment Defined</vt:lpstr>
      <vt:lpstr>Probability Measures</vt:lpstr>
      <vt:lpstr>1.2.4 Measuring the Risk of Expected Rates of Return</vt:lpstr>
      <vt:lpstr>Statistical Calculations</vt:lpstr>
      <vt:lpstr>1.2.1 Measures of Historical Rates of Return</vt:lpstr>
      <vt:lpstr>Conversions</vt:lpstr>
      <vt:lpstr>Downside versus Upside Risk</vt:lpstr>
      <vt:lpstr>Three Step Analysis of Risk</vt:lpstr>
      <vt:lpstr>2. Current Events The World of Indices</vt:lpstr>
      <vt:lpstr>Index Fund</vt:lpstr>
      <vt:lpstr>Total Market Funds</vt:lpstr>
      <vt:lpstr>Current S&amp;P 500</vt:lpstr>
      <vt:lpstr>Russell Index Funds</vt:lpstr>
      <vt:lpstr>Large/Small Cap Funds</vt:lpstr>
      <vt:lpstr>Specialized Equity Indices</vt:lpstr>
      <vt:lpstr>Bond Indices</vt:lpstr>
      <vt:lpstr>Specific Bond Indices</vt:lpstr>
      <vt:lpstr>3. Practice Problems</vt:lpstr>
      <vt:lpstr>Important Note</vt:lpstr>
      <vt:lpstr>3.1 Probability Measures</vt:lpstr>
      <vt:lpstr>Data </vt:lpstr>
      <vt:lpstr>Practice Problem 1 Average (m,  )</vt:lpstr>
      <vt:lpstr>Practice Problem 2 Variance (s2)</vt:lpstr>
      <vt:lpstr>Practice Problem 3 Standard Deviation (s)</vt:lpstr>
      <vt:lpstr>Practice Problem 4 Covariance (sA,B)</vt:lpstr>
      <vt:lpstr>Practice Problem 5 Correlation (rA,B)</vt:lpstr>
      <vt:lpstr>Practice Problem 6 Sharpe Ratio</vt:lpstr>
      <vt:lpstr>3.2 Returns</vt:lpstr>
      <vt:lpstr>Practice Problem 7 Arithmetic and Geometric Mean</vt:lpstr>
      <vt:lpstr>Practice Problem 8 Holding Period Return</vt:lpstr>
      <vt:lpstr>Practice Problem 9 Compounding</vt:lpstr>
      <vt:lpstr>Practice Problem 10 Rate Conversions</vt:lpstr>
      <vt:lpstr>Practice Problem 11 Rate Conversions</vt:lpstr>
      <vt:lpstr>Practice Problem 12 Rate Conversions</vt:lpstr>
      <vt:lpstr>Practice Problem 13 Rate Conversions</vt:lpstr>
      <vt:lpstr>Practice Problem 14 Rate Conversions</vt:lpstr>
      <vt:lpstr>4. Excel Skills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420</cp:revision>
  <dcterms:created xsi:type="dcterms:W3CDTF">2004-10-03T21:09:17Z</dcterms:created>
  <dcterms:modified xsi:type="dcterms:W3CDTF">2021-01-16T07:27:38Z</dcterms:modified>
</cp:coreProperties>
</file>