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45"/>
  </p:notesMasterIdLst>
  <p:handoutMasterIdLst>
    <p:handoutMasterId r:id="rId46"/>
  </p:handoutMasterIdLst>
  <p:sldIdLst>
    <p:sldId id="397" r:id="rId2"/>
    <p:sldId id="383" r:id="rId3"/>
    <p:sldId id="384" r:id="rId4"/>
    <p:sldId id="402" r:id="rId5"/>
    <p:sldId id="300" r:id="rId6"/>
    <p:sldId id="302" r:id="rId7"/>
    <p:sldId id="278" r:id="rId8"/>
    <p:sldId id="415" r:id="rId9"/>
    <p:sldId id="332" r:id="rId10"/>
    <p:sldId id="335" r:id="rId11"/>
    <p:sldId id="431" r:id="rId12"/>
    <p:sldId id="420" r:id="rId13"/>
    <p:sldId id="344" r:id="rId14"/>
    <p:sldId id="432" r:id="rId15"/>
    <p:sldId id="395" r:id="rId16"/>
    <p:sldId id="396" r:id="rId17"/>
    <p:sldId id="435" r:id="rId18"/>
    <p:sldId id="403" r:id="rId19"/>
    <p:sldId id="433" r:id="rId20"/>
    <p:sldId id="434" r:id="rId21"/>
    <p:sldId id="406" r:id="rId22"/>
    <p:sldId id="407" r:id="rId23"/>
    <p:sldId id="400" r:id="rId24"/>
    <p:sldId id="382" r:id="rId25"/>
    <p:sldId id="404" r:id="rId26"/>
    <p:sldId id="376" r:id="rId27"/>
    <p:sldId id="377" r:id="rId28"/>
    <p:sldId id="378" r:id="rId29"/>
    <p:sldId id="379" r:id="rId30"/>
    <p:sldId id="380" r:id="rId31"/>
    <p:sldId id="381" r:id="rId32"/>
    <p:sldId id="368" r:id="rId33"/>
    <p:sldId id="405" r:id="rId34"/>
    <p:sldId id="367" r:id="rId35"/>
    <p:sldId id="369" r:id="rId36"/>
    <p:sldId id="370" r:id="rId37"/>
    <p:sldId id="371" r:id="rId38"/>
    <p:sldId id="372" r:id="rId39"/>
    <p:sldId id="373" r:id="rId40"/>
    <p:sldId id="374" r:id="rId41"/>
    <p:sldId id="375" r:id="rId42"/>
    <p:sldId id="399" r:id="rId43"/>
    <p:sldId id="401" r:id="rId44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B3C3D3"/>
    <a:srgbClr val="002B5C"/>
    <a:srgbClr val="ADC6D7"/>
    <a:srgbClr val="00BEB9"/>
    <a:srgbClr val="00CAC5"/>
    <a:srgbClr val="00CFC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6163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714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43E36-3D8C-4EFF-A02C-28A069F4FE0D}" type="doc">
      <dgm:prSet loTypeId="urn:microsoft.com/office/officeart/2005/8/layout/cycle7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7C60E7-634C-40FF-B933-91769C8D5ADE}">
      <dgm:prSet phldrT="[Text]"/>
      <dgm:spPr/>
      <dgm:t>
        <a:bodyPr/>
        <a:lstStyle/>
        <a:p>
          <a:r>
            <a:rPr lang="en-US" dirty="0"/>
            <a:t>HPR</a:t>
          </a:r>
        </a:p>
      </dgm:t>
    </dgm:pt>
    <dgm:pt modelId="{CB9CEA55-A84C-431B-B02C-443C80E23296}" type="parTrans" cxnId="{826F5CB2-34CC-4039-946A-94A157E10D8C}">
      <dgm:prSet/>
      <dgm:spPr/>
      <dgm:t>
        <a:bodyPr/>
        <a:lstStyle/>
        <a:p>
          <a:endParaRPr lang="en-US"/>
        </a:p>
      </dgm:t>
    </dgm:pt>
    <dgm:pt modelId="{C81CAA64-936C-4475-A370-4CFB32DFA339}" type="sibTrans" cxnId="{826F5CB2-34CC-4039-946A-94A157E10D8C}">
      <dgm:prSet/>
      <dgm:spPr/>
      <dgm:t>
        <a:bodyPr/>
        <a:lstStyle/>
        <a:p>
          <a:endParaRPr lang="en-US"/>
        </a:p>
      </dgm:t>
    </dgm:pt>
    <dgm:pt modelId="{DA3C4440-5926-4A0E-BE38-047B0A6AD347}">
      <dgm:prSet phldrT="[Text]"/>
      <dgm:spPr/>
      <dgm:t>
        <a:bodyPr/>
        <a:lstStyle/>
        <a:p>
          <a:r>
            <a:rPr lang="en-US" dirty="0"/>
            <a:t>EAR</a:t>
          </a:r>
        </a:p>
      </dgm:t>
    </dgm:pt>
    <dgm:pt modelId="{38D86F56-B66C-46A3-966E-E0337B63EB06}" type="parTrans" cxnId="{8320FCFC-4A0A-4B4C-9F52-9C6AA1A28E14}">
      <dgm:prSet/>
      <dgm:spPr/>
      <dgm:t>
        <a:bodyPr/>
        <a:lstStyle/>
        <a:p>
          <a:endParaRPr lang="en-US"/>
        </a:p>
      </dgm:t>
    </dgm:pt>
    <dgm:pt modelId="{B8858794-F277-4110-8C3B-A18F9BD6A1C9}" type="sibTrans" cxnId="{8320FCFC-4A0A-4B4C-9F52-9C6AA1A28E14}">
      <dgm:prSet/>
      <dgm:spPr/>
      <dgm:t>
        <a:bodyPr/>
        <a:lstStyle/>
        <a:p>
          <a:endParaRPr lang="en-US"/>
        </a:p>
      </dgm:t>
    </dgm:pt>
    <dgm:pt modelId="{B74D6CC1-803F-44A9-9910-A0CFF6782142}">
      <dgm:prSet phldrT="[Text]"/>
      <dgm:spPr/>
      <dgm:t>
        <a:bodyPr/>
        <a:lstStyle/>
        <a:p>
          <a:r>
            <a:rPr lang="en-US" dirty="0"/>
            <a:t>APR</a:t>
          </a:r>
        </a:p>
      </dgm:t>
    </dgm:pt>
    <dgm:pt modelId="{245E0945-559C-4E58-917F-F8040F4DA553}" type="parTrans" cxnId="{DAEFCD4C-86CB-48D3-AD69-808DCB6CF9DC}">
      <dgm:prSet/>
      <dgm:spPr/>
      <dgm:t>
        <a:bodyPr/>
        <a:lstStyle/>
        <a:p>
          <a:endParaRPr lang="en-US"/>
        </a:p>
      </dgm:t>
    </dgm:pt>
    <dgm:pt modelId="{A01D4539-F6CD-408F-9E72-83394060A19E}" type="sibTrans" cxnId="{DAEFCD4C-86CB-48D3-AD69-808DCB6CF9DC}">
      <dgm:prSet/>
      <dgm:spPr/>
      <dgm:t>
        <a:bodyPr/>
        <a:lstStyle/>
        <a:p>
          <a:endParaRPr lang="en-US"/>
        </a:p>
      </dgm:t>
    </dgm:pt>
    <dgm:pt modelId="{BF5C2812-1807-4A40-846A-134318E69579}" type="pres">
      <dgm:prSet presAssocID="{B5843E36-3D8C-4EFF-A02C-28A069F4FE0D}" presName="Name0" presStyleCnt="0">
        <dgm:presLayoutVars>
          <dgm:dir/>
          <dgm:resizeHandles val="exact"/>
        </dgm:presLayoutVars>
      </dgm:prSet>
      <dgm:spPr/>
    </dgm:pt>
    <dgm:pt modelId="{97F91EF0-8F12-405A-AD9E-37DA5980A8F9}" type="pres">
      <dgm:prSet presAssocID="{1A7C60E7-634C-40FF-B933-91769C8D5ADE}" presName="node" presStyleLbl="node1" presStyleIdx="0" presStyleCnt="3">
        <dgm:presLayoutVars>
          <dgm:bulletEnabled val="1"/>
        </dgm:presLayoutVars>
      </dgm:prSet>
      <dgm:spPr/>
    </dgm:pt>
    <dgm:pt modelId="{EBDB37AC-67D0-498E-8556-EF5642EC028F}" type="pres">
      <dgm:prSet presAssocID="{C81CAA64-936C-4475-A370-4CFB32DFA339}" presName="sibTrans" presStyleLbl="sibTrans2D1" presStyleIdx="0" presStyleCnt="3"/>
      <dgm:spPr/>
    </dgm:pt>
    <dgm:pt modelId="{EEB0FCAC-5262-4305-9836-1794EC4E280B}" type="pres">
      <dgm:prSet presAssocID="{C81CAA64-936C-4475-A370-4CFB32DFA339}" presName="connectorText" presStyleLbl="sibTrans2D1" presStyleIdx="0" presStyleCnt="3"/>
      <dgm:spPr/>
    </dgm:pt>
    <dgm:pt modelId="{CDD8E25C-8B20-4B53-BEFE-9873E05186B8}" type="pres">
      <dgm:prSet presAssocID="{DA3C4440-5926-4A0E-BE38-047B0A6AD347}" presName="node" presStyleLbl="node1" presStyleIdx="1" presStyleCnt="3">
        <dgm:presLayoutVars>
          <dgm:bulletEnabled val="1"/>
        </dgm:presLayoutVars>
      </dgm:prSet>
      <dgm:spPr/>
    </dgm:pt>
    <dgm:pt modelId="{8D319E45-D039-4A59-9998-B7D203B1186A}" type="pres">
      <dgm:prSet presAssocID="{B8858794-F277-4110-8C3B-A18F9BD6A1C9}" presName="sibTrans" presStyleLbl="sibTrans2D1" presStyleIdx="1" presStyleCnt="3"/>
      <dgm:spPr/>
    </dgm:pt>
    <dgm:pt modelId="{4433AD9E-39DD-4158-A5E3-A4744294EBFE}" type="pres">
      <dgm:prSet presAssocID="{B8858794-F277-4110-8C3B-A18F9BD6A1C9}" presName="connectorText" presStyleLbl="sibTrans2D1" presStyleIdx="1" presStyleCnt="3"/>
      <dgm:spPr/>
    </dgm:pt>
    <dgm:pt modelId="{4C14ED8C-0FA8-494A-8371-18B83E715496}" type="pres">
      <dgm:prSet presAssocID="{B74D6CC1-803F-44A9-9910-A0CFF6782142}" presName="node" presStyleLbl="node1" presStyleIdx="2" presStyleCnt="3">
        <dgm:presLayoutVars>
          <dgm:bulletEnabled val="1"/>
        </dgm:presLayoutVars>
      </dgm:prSet>
      <dgm:spPr/>
    </dgm:pt>
    <dgm:pt modelId="{8638DAB5-DE7F-4CB0-82E8-1F9FD958257B}" type="pres">
      <dgm:prSet presAssocID="{A01D4539-F6CD-408F-9E72-83394060A19E}" presName="sibTrans" presStyleLbl="sibTrans2D1" presStyleIdx="2" presStyleCnt="3"/>
      <dgm:spPr/>
    </dgm:pt>
    <dgm:pt modelId="{FF3B9053-FE1C-4063-9E06-CFEDD7646E31}" type="pres">
      <dgm:prSet presAssocID="{A01D4539-F6CD-408F-9E72-83394060A19E}" presName="connectorText" presStyleLbl="sibTrans2D1" presStyleIdx="2" presStyleCnt="3"/>
      <dgm:spPr/>
    </dgm:pt>
  </dgm:ptLst>
  <dgm:cxnLst>
    <dgm:cxn modelId="{07A53B0E-BB0A-4FAE-8659-5E1F75210997}" type="presOf" srcId="{C81CAA64-936C-4475-A370-4CFB32DFA339}" destId="{EEB0FCAC-5262-4305-9836-1794EC4E280B}" srcOrd="1" destOrd="0" presId="urn:microsoft.com/office/officeart/2005/8/layout/cycle7"/>
    <dgm:cxn modelId="{10FEC00E-4D68-4354-8D8A-2CD1582D7E60}" type="presOf" srcId="{1A7C60E7-634C-40FF-B933-91769C8D5ADE}" destId="{97F91EF0-8F12-405A-AD9E-37DA5980A8F9}" srcOrd="0" destOrd="0" presId="urn:microsoft.com/office/officeart/2005/8/layout/cycle7"/>
    <dgm:cxn modelId="{6934665C-585C-42B7-952C-CA0CD9EEC432}" type="presOf" srcId="{B8858794-F277-4110-8C3B-A18F9BD6A1C9}" destId="{4433AD9E-39DD-4158-A5E3-A4744294EBFE}" srcOrd="1" destOrd="0" presId="urn:microsoft.com/office/officeart/2005/8/layout/cycle7"/>
    <dgm:cxn modelId="{5D68C263-87EF-441D-8963-528A99F29BAD}" type="presOf" srcId="{C81CAA64-936C-4475-A370-4CFB32DFA339}" destId="{EBDB37AC-67D0-498E-8556-EF5642EC028F}" srcOrd="0" destOrd="0" presId="urn:microsoft.com/office/officeart/2005/8/layout/cycle7"/>
    <dgm:cxn modelId="{DAEFCD4C-86CB-48D3-AD69-808DCB6CF9DC}" srcId="{B5843E36-3D8C-4EFF-A02C-28A069F4FE0D}" destId="{B74D6CC1-803F-44A9-9910-A0CFF6782142}" srcOrd="2" destOrd="0" parTransId="{245E0945-559C-4E58-917F-F8040F4DA553}" sibTransId="{A01D4539-F6CD-408F-9E72-83394060A19E}"/>
    <dgm:cxn modelId="{75167470-93B4-48F2-968E-1CE5C567696E}" type="presOf" srcId="{A01D4539-F6CD-408F-9E72-83394060A19E}" destId="{8638DAB5-DE7F-4CB0-82E8-1F9FD958257B}" srcOrd="0" destOrd="0" presId="urn:microsoft.com/office/officeart/2005/8/layout/cycle7"/>
    <dgm:cxn modelId="{42A40FAE-9EB9-42B2-81A4-16C77B76BAC2}" type="presOf" srcId="{B8858794-F277-4110-8C3B-A18F9BD6A1C9}" destId="{8D319E45-D039-4A59-9998-B7D203B1186A}" srcOrd="0" destOrd="0" presId="urn:microsoft.com/office/officeart/2005/8/layout/cycle7"/>
    <dgm:cxn modelId="{15F977AF-6277-4D68-9FED-228A51780D4B}" type="presOf" srcId="{B5843E36-3D8C-4EFF-A02C-28A069F4FE0D}" destId="{BF5C2812-1807-4A40-846A-134318E69579}" srcOrd="0" destOrd="0" presId="urn:microsoft.com/office/officeart/2005/8/layout/cycle7"/>
    <dgm:cxn modelId="{826F5CB2-34CC-4039-946A-94A157E10D8C}" srcId="{B5843E36-3D8C-4EFF-A02C-28A069F4FE0D}" destId="{1A7C60E7-634C-40FF-B933-91769C8D5ADE}" srcOrd="0" destOrd="0" parTransId="{CB9CEA55-A84C-431B-B02C-443C80E23296}" sibTransId="{C81CAA64-936C-4475-A370-4CFB32DFA339}"/>
    <dgm:cxn modelId="{97AE4CEB-2415-41C8-97D6-AD190509189C}" type="presOf" srcId="{A01D4539-F6CD-408F-9E72-83394060A19E}" destId="{FF3B9053-FE1C-4063-9E06-CFEDD7646E31}" srcOrd="1" destOrd="0" presId="urn:microsoft.com/office/officeart/2005/8/layout/cycle7"/>
    <dgm:cxn modelId="{F6BA05EF-A182-4AC3-ACCF-0FEF707CDDBF}" type="presOf" srcId="{DA3C4440-5926-4A0E-BE38-047B0A6AD347}" destId="{CDD8E25C-8B20-4B53-BEFE-9873E05186B8}" srcOrd="0" destOrd="0" presId="urn:microsoft.com/office/officeart/2005/8/layout/cycle7"/>
    <dgm:cxn modelId="{8320FCFC-4A0A-4B4C-9F52-9C6AA1A28E14}" srcId="{B5843E36-3D8C-4EFF-A02C-28A069F4FE0D}" destId="{DA3C4440-5926-4A0E-BE38-047B0A6AD347}" srcOrd="1" destOrd="0" parTransId="{38D86F56-B66C-46A3-966E-E0337B63EB06}" sibTransId="{B8858794-F277-4110-8C3B-A18F9BD6A1C9}"/>
    <dgm:cxn modelId="{11F2B5FD-8FD0-458B-9D4E-374923207849}" type="presOf" srcId="{B74D6CC1-803F-44A9-9910-A0CFF6782142}" destId="{4C14ED8C-0FA8-494A-8371-18B83E715496}" srcOrd="0" destOrd="0" presId="urn:microsoft.com/office/officeart/2005/8/layout/cycle7"/>
    <dgm:cxn modelId="{6B0A7161-A825-4F35-A7BF-279F73C3FB6E}" type="presParOf" srcId="{BF5C2812-1807-4A40-846A-134318E69579}" destId="{97F91EF0-8F12-405A-AD9E-37DA5980A8F9}" srcOrd="0" destOrd="0" presId="urn:microsoft.com/office/officeart/2005/8/layout/cycle7"/>
    <dgm:cxn modelId="{8110DE11-A1A2-499C-B017-95A349A6BBD8}" type="presParOf" srcId="{BF5C2812-1807-4A40-846A-134318E69579}" destId="{EBDB37AC-67D0-498E-8556-EF5642EC028F}" srcOrd="1" destOrd="0" presId="urn:microsoft.com/office/officeart/2005/8/layout/cycle7"/>
    <dgm:cxn modelId="{2FA0A5F4-0B1F-405F-913B-A9236E8BE6FF}" type="presParOf" srcId="{EBDB37AC-67D0-498E-8556-EF5642EC028F}" destId="{EEB0FCAC-5262-4305-9836-1794EC4E280B}" srcOrd="0" destOrd="0" presId="urn:microsoft.com/office/officeart/2005/8/layout/cycle7"/>
    <dgm:cxn modelId="{78AD1DB6-7356-4CF2-8DE0-FCA7F434D6BF}" type="presParOf" srcId="{BF5C2812-1807-4A40-846A-134318E69579}" destId="{CDD8E25C-8B20-4B53-BEFE-9873E05186B8}" srcOrd="2" destOrd="0" presId="urn:microsoft.com/office/officeart/2005/8/layout/cycle7"/>
    <dgm:cxn modelId="{CD7026C7-7E36-4D65-984E-5126F749EFB8}" type="presParOf" srcId="{BF5C2812-1807-4A40-846A-134318E69579}" destId="{8D319E45-D039-4A59-9998-B7D203B1186A}" srcOrd="3" destOrd="0" presId="urn:microsoft.com/office/officeart/2005/8/layout/cycle7"/>
    <dgm:cxn modelId="{505BFEEA-6ACF-431C-B8DE-A1EDE5A38FED}" type="presParOf" srcId="{8D319E45-D039-4A59-9998-B7D203B1186A}" destId="{4433AD9E-39DD-4158-A5E3-A4744294EBFE}" srcOrd="0" destOrd="0" presId="urn:microsoft.com/office/officeart/2005/8/layout/cycle7"/>
    <dgm:cxn modelId="{67827BE9-3CD5-4A79-A355-42CCC4E8E9BB}" type="presParOf" srcId="{BF5C2812-1807-4A40-846A-134318E69579}" destId="{4C14ED8C-0FA8-494A-8371-18B83E715496}" srcOrd="4" destOrd="0" presId="urn:microsoft.com/office/officeart/2005/8/layout/cycle7"/>
    <dgm:cxn modelId="{4B03283D-407E-4061-9F64-B55A41A34619}" type="presParOf" srcId="{BF5C2812-1807-4A40-846A-134318E69579}" destId="{8638DAB5-DE7F-4CB0-82E8-1F9FD958257B}" srcOrd="5" destOrd="0" presId="urn:microsoft.com/office/officeart/2005/8/layout/cycle7"/>
    <dgm:cxn modelId="{F1762777-A150-4F55-9730-A6B54A7F8AD7}" type="presParOf" srcId="{8638DAB5-DE7F-4CB0-82E8-1F9FD958257B}" destId="{FF3B9053-FE1C-4063-9E06-CFEDD7646E3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91EF0-8F12-405A-AD9E-37DA5980A8F9}">
      <dsp:nvSpPr>
        <dsp:cNvPr id="0" name=""/>
        <dsp:cNvSpPr/>
      </dsp:nvSpPr>
      <dsp:spPr>
        <a:xfrm>
          <a:off x="2943448" y="1529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61176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HPR</a:t>
          </a:r>
        </a:p>
      </dsp:txBody>
      <dsp:txXfrm>
        <a:off x="2977756" y="35837"/>
        <a:ext cx="2274087" cy="1102735"/>
      </dsp:txXfrm>
    </dsp:sp>
    <dsp:sp modelId="{EBDB37AC-67D0-498E-8556-EF5642EC028F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594367" y="2139989"/>
        <a:ext cx="975885" cy="245983"/>
      </dsp:txXfrm>
    </dsp:sp>
    <dsp:sp modelId="{CDD8E25C-8B20-4B53-BEFE-9873E05186B8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61176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EAR</a:t>
          </a:r>
        </a:p>
      </dsp:txBody>
      <dsp:txXfrm>
        <a:off x="4912776" y="3387390"/>
        <a:ext cx="2274087" cy="1102735"/>
      </dsp:txXfrm>
    </dsp:sp>
    <dsp:sp modelId="{8D319E45-D039-4A59-9998-B7D203B1186A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3626857" y="3815766"/>
        <a:ext cx="975885" cy="245983"/>
      </dsp:txXfrm>
    </dsp:sp>
    <dsp:sp modelId="{4C14ED8C-0FA8-494A-8371-18B83E715496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61176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APR</a:t>
          </a:r>
        </a:p>
      </dsp:txBody>
      <dsp:txXfrm>
        <a:off x="1042736" y="3387390"/>
        <a:ext cx="2274087" cy="1102735"/>
      </dsp:txXfrm>
    </dsp:sp>
    <dsp:sp modelId="{8638DAB5-DE7F-4CB0-82E8-1F9FD958257B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659347" y="2139989"/>
        <a:ext cx="975885" cy="24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17.wmf"/><Relationship Id="rId4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6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03F7FA54-1521-4DD7-9404-29EC1BA7038B}" type="datetimeFigureOut">
              <a:rPr lang="en-US"/>
              <a:pPr>
                <a:defRPr/>
              </a:pPr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EBFD8F90-EA37-43C3-8ED6-D915013D7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0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E9BD988-D5F1-46BE-AD5C-5B84BFE4AB31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68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8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848CA88-45CF-4F85-9E41-1EEC9EDBD88C}" type="slidenum">
              <a:rPr lang="en-US">
                <a:latin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739F8-BA4D-B943-9D83-E4DE45F459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2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739F8-BA4D-B943-9D83-E4DE45F4592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3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10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42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7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>
                <a:latin typeface="Century Gothic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>
                <a:latin typeface="Century Gothic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95839"/>
            <a:ext cx="5638273" cy="308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26181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641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98013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95549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8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8861331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1142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142" y="428"/>
            <a:ext cx="9142858" cy="6857143"/>
          </a:xfrm>
          <a:prstGeom prst="rect">
            <a:avLst/>
          </a:prstGeom>
          <a:noFill/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771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771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620571" y="632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142B5BB-0271-4951-9864-F5338956FB8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43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305371" y="6324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9EF39E9-0DEB-488D-A1FF-A8C274C77028}" type="datetime12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1:25 AM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971" y="6157813"/>
            <a:ext cx="1219200" cy="66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12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</p:sldLayoutIdLst>
  <p:transition spd="med">
    <p:fade thruBlk="1"/>
  </p:transition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4400" b="1">
          <a:solidFill>
            <a:schemeClr val="tx1">
              <a:alpha val="10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3600">
          <a:latin typeface="Arial" panose="020B0604020202020204" pitchFamily="34" charset="0"/>
          <a:cs typeface="Arial" panose="020B0604020202020204" pitchFamily="34" charset="0"/>
        </a:defRPr>
      </a:lvl1pPr>
      <a:lvl2pPr marL="742950" indent="-285750" eaLnBrk="1" hangingPunct="1">
        <a:buChar char="–"/>
        <a:defRPr sz="2800"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eaLnBrk="1" hangingPunct="1">
        <a:buChar char="•"/>
        <a:defRPr sz="2400"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eaLnBrk="1" hangingPunct="1">
        <a:buChar char="–"/>
        <a:defRPr sz="2000"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eaLnBrk="1" hangingPunct="1">
        <a:buChar char="»"/>
        <a:defRPr sz="1800"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ing.com/indices/us-spx-50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tfdb.com/indexes/bondfixed-incom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6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17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17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3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5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7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0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094577"/>
            <a:ext cx="8153400" cy="1306223"/>
          </a:xfrm>
        </p:spPr>
        <p:txBody>
          <a:bodyPr>
            <a:normAutofit/>
          </a:bodyPr>
          <a:lstStyle/>
          <a:p>
            <a:r>
              <a:rPr lang="en-US" dirty="0"/>
              <a:t>Week 2: The Investment </a:t>
            </a:r>
            <a:r>
              <a:rPr lang="en-US"/>
              <a:t>Setting I-II</a:t>
            </a:r>
            <a:endParaRPr lang="en-US" dirty="0"/>
          </a:p>
          <a:p>
            <a:r>
              <a:rPr lang="en-US" sz="2400" dirty="0"/>
              <a:t>Larry Schrenk, Instructor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 377: Investments</a:t>
            </a:r>
          </a:p>
        </p:txBody>
      </p:sp>
    </p:spTree>
    <p:extLst>
      <p:ext uri="{BB962C8B-B14F-4D97-AF65-F5344CB8AC3E}">
        <p14:creationId xmlns:p14="http://schemas.microsoft.com/office/powerpoint/2010/main" val="3760586671"/>
      </p:ext>
    </p:extLst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1.2.1 Measures of Historical Rates of Return</a:t>
            </a: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914400" y="1537419"/>
            <a:ext cx="80010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56032" marR="0" lvl="0" indent="-25603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buSzTx/>
              <a:buFont typeface="Lucida Grande"/>
              <a:buChar char="•"/>
              <a:tabLst>
                <a:tab pos="1371600" algn="l"/>
              </a:tabLst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Holding Period Return (HPR)</a:t>
            </a:r>
          </a:p>
          <a:p>
            <a:pPr marL="256032" marR="0" lvl="0" indent="-25603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buSzTx/>
              <a:buFont typeface="Lucida Grande"/>
              <a:buChar char="•"/>
              <a:tabLst>
                <a:tab pos="1371600" algn="l"/>
              </a:tabLst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6032" marR="0" lvl="0" indent="-25603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buSzTx/>
              <a:buFont typeface="Lucida Grande"/>
              <a:buChar char="•"/>
              <a:tabLst>
                <a:tab pos="1371600" algn="l"/>
              </a:tabLst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6032" marR="0" lvl="0" indent="-25603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buSzTx/>
              <a:buFont typeface="Lucida Grande"/>
              <a:buChar char="•"/>
              <a:tabLst>
                <a:tab pos="1371600" algn="l"/>
              </a:tabLst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6032" marR="0" lvl="0" indent="-25603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buSzTx/>
              <a:buFont typeface="Lucida Grande"/>
              <a:buChar char="•"/>
              <a:tabLst>
                <a:tab pos="1371600" algn="l"/>
              </a:tabLst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6032" marR="0" lvl="0" indent="-25603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buSzTx/>
              <a:buFont typeface="Lucida Grande"/>
              <a:buChar char="•"/>
              <a:tabLst>
                <a:tab pos="1371600" algn="l"/>
              </a:tabLst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457200" fontAlgn="auto">
              <a:spcBef>
                <a:spcPct val="20000"/>
              </a:spcBef>
              <a:spcAft>
                <a:spcPts val="0"/>
              </a:spcAft>
              <a:buClr>
                <a:srgbClr val="2360AB"/>
              </a:buClr>
              <a:tabLst>
                <a:tab pos="1371600" algn="l"/>
              </a:tabLst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What I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call HPR,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textbook calls Holding Period Yield (HPY). I will not use the formula that the book introduces as HPR.</a:t>
            </a:r>
          </a:p>
          <a:p>
            <a:pPr marL="1014984" lvl="2" indent="-283464">
              <a:lnSpc>
                <a:spcPct val="110000"/>
              </a:lnSpc>
              <a:spcBef>
                <a:spcPct val="20000"/>
              </a:spcBef>
              <a:buClr>
                <a:srgbClr val="008000"/>
              </a:buClr>
              <a:tabLst>
                <a:tab pos="1371600" algn="l"/>
              </a:tabLst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5695950" y="27908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</a:t>
            </a:r>
            <a:endParaRPr lang="en-US" sz="2400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5273675" y="27908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</a:t>
            </a:r>
            <a:endParaRPr lang="en-US" sz="2400"/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4429125" y="27908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</a:t>
            </a:r>
            <a:endParaRPr lang="en-US" sz="2400"/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5505450" y="23812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</a:t>
            </a:r>
            <a:endParaRPr lang="en-US" sz="2400"/>
          </a:p>
        </p:txBody>
      </p:sp>
      <p:sp>
        <p:nvSpPr>
          <p:cNvPr id="41" name="Rectangle 19"/>
          <p:cNvSpPr>
            <a:spLocks noChangeArrowheads="1"/>
          </p:cNvSpPr>
          <p:nvPr/>
        </p:nvSpPr>
        <p:spPr bwMode="auto">
          <a:xfrm>
            <a:off x="5083175" y="23812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</a:t>
            </a:r>
            <a:endParaRPr lang="en-US" sz="2400"/>
          </a:p>
        </p:txBody>
      </p: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4238625" y="23812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</a:t>
            </a:r>
            <a:endParaRPr lang="en-US" sz="240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4203B3D-2152-4EA3-9DC8-DC0D39044B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9610" y="2664693"/>
          <a:ext cx="4178029" cy="1851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4" imgW="1002960" imgH="444240" progId="Equation.DSMT4">
                  <p:embed/>
                </p:oleObj>
              </mc:Choice>
              <mc:Fallback>
                <p:oleObj name="Equation" r:id="rId4" imgW="1002960" imgH="444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4203B3D-2152-4EA3-9DC8-DC0D39044B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49610" y="2664693"/>
                        <a:ext cx="4178029" cy="1851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024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Conversions</a:t>
            </a:r>
          </a:p>
        </p:txBody>
      </p:sp>
    </p:spTree>
    <p:extLst>
      <p:ext uri="{BB962C8B-B14F-4D97-AF65-F5344CB8AC3E}">
        <p14:creationId xmlns:p14="http://schemas.microsoft.com/office/powerpoint/2010/main" val="925193881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Downside versus Upside Risk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Realized value higher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lower than expected</a:t>
            </a:r>
          </a:p>
          <a:p>
            <a:pPr>
              <a:lnSpc>
                <a:spcPct val="9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Upside Risk: Better possibility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Actual stock return higher than expected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Downside Risk: Worse possibility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Actual stock return lower than expected</a:t>
            </a:r>
          </a:p>
          <a:p>
            <a:pPr lvl="2">
              <a:lnSpc>
                <a:spcPct val="9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Alternate definition–risk as only downside risk</a:t>
            </a:r>
          </a:p>
        </p:txBody>
      </p:sp>
    </p:spTree>
    <p:extLst>
      <p:ext uri="{BB962C8B-B14F-4D97-AF65-F5344CB8AC3E}">
        <p14:creationId xmlns:p14="http://schemas.microsoft.com/office/powerpoint/2010/main" val="2945882995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Three Step Analysis of Risk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90600" lvl="1" indent="-5334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Risk</a:t>
            </a:r>
          </a:p>
          <a:p>
            <a:pPr marL="990600" lvl="1" indent="-533400">
              <a:buFont typeface="+mj-lt"/>
              <a:buAutoNum type="arabi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Measure Risk</a:t>
            </a:r>
          </a:p>
          <a:p>
            <a:pPr marL="990600" lvl="1" indent="-533400">
              <a:buFont typeface="+mj-lt"/>
              <a:buAutoNum type="arabi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Price Risk</a:t>
            </a:r>
          </a:p>
        </p:txBody>
      </p:sp>
    </p:spTree>
    <p:extLst>
      <p:ext uri="{BB962C8B-B14F-4D97-AF65-F5344CB8AC3E}">
        <p14:creationId xmlns:p14="http://schemas.microsoft.com/office/powerpoint/2010/main" val="272315248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606800"/>
            <a:ext cx="8153400" cy="1470025"/>
          </a:xfrm>
        </p:spPr>
        <p:txBody>
          <a:bodyPr/>
          <a:lstStyle/>
          <a:p>
            <a:r>
              <a:rPr lang="en-US" dirty="0"/>
              <a:t>2. Current Events</a:t>
            </a:r>
            <a:br>
              <a:rPr lang="en-US" dirty="0"/>
            </a:br>
            <a:r>
              <a:rPr lang="en-US" sz="3600" dirty="0"/>
              <a:t>The World of Indices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99473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 </a:t>
            </a:r>
            <a:r>
              <a:rPr lang="en-US" b="1" dirty="0"/>
              <a:t>index fund</a:t>
            </a:r>
            <a:r>
              <a:rPr lang="en-US" dirty="0"/>
              <a:t> is a type of mutual fund with a portfolio constructed to match or track the components of a financial market index</a:t>
            </a:r>
          </a:p>
          <a:p>
            <a:pPr marL="0" indent="0" algn="r">
              <a:buNone/>
            </a:pPr>
            <a:r>
              <a:rPr lang="en-US" dirty="0"/>
              <a:t>Investopedia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Fund</a:t>
            </a:r>
          </a:p>
        </p:txBody>
      </p:sp>
    </p:spTree>
    <p:extLst>
      <p:ext uri="{BB962C8B-B14F-4D97-AF65-F5344CB8AC3E}">
        <p14:creationId xmlns:p14="http://schemas.microsoft.com/office/powerpoint/2010/main" val="2396294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S&amp;P 500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Russell 3000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Wilshire 5000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Market Funds</a:t>
            </a:r>
          </a:p>
        </p:txBody>
      </p:sp>
    </p:spTree>
    <p:extLst>
      <p:ext uri="{BB962C8B-B14F-4D97-AF65-F5344CB8AC3E}">
        <p14:creationId xmlns:p14="http://schemas.microsoft.com/office/powerpoint/2010/main" val="1715095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 500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S&amp;P 500</a:t>
            </a:r>
          </a:p>
        </p:txBody>
      </p:sp>
    </p:spTree>
    <p:extLst>
      <p:ext uri="{BB962C8B-B14F-4D97-AF65-F5344CB8AC3E}">
        <p14:creationId xmlns:p14="http://schemas.microsoft.com/office/powerpoint/2010/main" val="2859348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73914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				Russell 1000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Russell 3000</a:t>
            </a:r>
          </a:p>
          <a:p>
            <a:pPr marL="0" indent="0">
              <a:buNone/>
            </a:pPr>
            <a:r>
              <a:rPr lang="en-US" dirty="0"/>
              <a:t>				Russell 2000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Russell Index Funds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92C71EB7-C674-4831-809C-6FF3CFA75876}"/>
              </a:ext>
            </a:extLst>
          </p:cNvPr>
          <p:cNvSpPr/>
          <p:nvPr/>
        </p:nvSpPr>
        <p:spPr>
          <a:xfrm>
            <a:off x="3581400" y="1828800"/>
            <a:ext cx="228600" cy="3200400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638AE926-41F6-4AB3-A35F-771F3853FDCB}"/>
              </a:ext>
            </a:extLst>
          </p:cNvPr>
          <p:cNvSpPr/>
          <p:nvPr/>
        </p:nvSpPr>
        <p:spPr>
          <a:xfrm rot="10800000">
            <a:off x="3962400" y="3124201"/>
            <a:ext cx="228600" cy="1904999"/>
          </a:xfrm>
          <a:prstGeom prst="leftBrace">
            <a:avLst>
              <a:gd name="adj1" fmla="val 8333"/>
              <a:gd name="adj2" fmla="val 5142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21741258-EA2F-4F37-9C44-9FD98377687B}"/>
              </a:ext>
            </a:extLst>
          </p:cNvPr>
          <p:cNvSpPr/>
          <p:nvPr/>
        </p:nvSpPr>
        <p:spPr>
          <a:xfrm rot="10800000">
            <a:off x="3962400" y="1828800"/>
            <a:ext cx="228600" cy="1295400"/>
          </a:xfrm>
          <a:prstGeom prst="leftBrace">
            <a:avLst>
              <a:gd name="adj1" fmla="val 8333"/>
              <a:gd name="adj2" fmla="val 5142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12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Large Cap</a:t>
            </a:r>
          </a:p>
          <a:p>
            <a:r>
              <a:rPr lang="en-US" dirty="0"/>
              <a:t>S&amp;P 100</a:t>
            </a:r>
          </a:p>
          <a:p>
            <a:r>
              <a:rPr lang="en-US" dirty="0"/>
              <a:t>S&amp;P 500</a:t>
            </a:r>
          </a:p>
          <a:p>
            <a:r>
              <a:rPr lang="en-US" dirty="0"/>
              <a:t>Russell 1000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Small Cap</a:t>
            </a:r>
          </a:p>
          <a:p>
            <a:r>
              <a:rPr lang="en-US" dirty="0"/>
              <a:t>Russell 2000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Large/Small Cap Funds</a:t>
            </a:r>
          </a:p>
        </p:txBody>
      </p:sp>
    </p:spTree>
    <p:extLst>
      <p:ext uri="{BB962C8B-B14F-4D97-AF65-F5344CB8AC3E}">
        <p14:creationId xmlns:p14="http://schemas.microsoft.com/office/powerpoint/2010/main" val="256678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Review and Questions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Current Events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Practice Problems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Excel Skills: References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1544689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/>
              <a:t>Nasdaq Composite </a:t>
            </a:r>
          </a:p>
          <a:p>
            <a:pPr lvl="1"/>
            <a:r>
              <a:rPr lang="en-US" dirty="0"/>
              <a:t>3,000 stocks listed on the Nasdaq exchange</a:t>
            </a:r>
          </a:p>
          <a:p>
            <a:r>
              <a:rPr lang="en-US" dirty="0"/>
              <a:t>Dow Jones Industrial Average (DJIA) </a:t>
            </a:r>
          </a:p>
          <a:p>
            <a:pPr lvl="1"/>
            <a:r>
              <a:rPr lang="en-US" dirty="0"/>
              <a:t>30 large-cap companies</a:t>
            </a:r>
          </a:p>
          <a:p>
            <a:r>
              <a:rPr lang="en-US" dirty="0"/>
              <a:t>MSCI EAFE </a:t>
            </a:r>
          </a:p>
          <a:p>
            <a:pPr lvl="1"/>
            <a:r>
              <a:rPr lang="en-US" dirty="0"/>
              <a:t>Foreign stocks from Europe, Australasia, and the Far East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 Equity Indices</a:t>
            </a:r>
          </a:p>
        </p:txBody>
      </p:sp>
    </p:spTree>
    <p:extLst>
      <p:ext uri="{BB962C8B-B14F-4D97-AF65-F5344CB8AC3E}">
        <p14:creationId xmlns:p14="http://schemas.microsoft.com/office/powerpoint/2010/main" val="1918299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/>
              <a:t>Bloomberg Barclays Capital U.S. Aggregate Bond Index</a:t>
            </a:r>
          </a:p>
          <a:p>
            <a:r>
              <a:rPr lang="it-IT" dirty="0"/>
              <a:t>Bloomberg Barclays US Treasury Index</a:t>
            </a:r>
          </a:p>
          <a:p>
            <a:r>
              <a:rPr lang="it-IT" dirty="0"/>
              <a:t>Citi World Government Bond Index (WGBI)</a:t>
            </a:r>
          </a:p>
          <a:p>
            <a:r>
              <a:rPr lang="en-US" dirty="0"/>
              <a:t>Barclays High-Yield Index</a:t>
            </a:r>
            <a:endParaRPr lang="it-IT" dirty="0"/>
          </a:p>
          <a:p>
            <a:r>
              <a:rPr lang="it-IT" dirty="0"/>
              <a:t>FTSE UK Gilts Index Series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Indices</a:t>
            </a:r>
          </a:p>
        </p:txBody>
      </p:sp>
    </p:spTree>
    <p:extLst>
      <p:ext uri="{BB962C8B-B14F-4D97-AF65-F5344CB8AC3E}">
        <p14:creationId xmlns:p14="http://schemas.microsoft.com/office/powerpoint/2010/main" val="1088413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3914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Barclays Capital California 1-7 Year Non-AMT Municipal Bond Index</a:t>
            </a:r>
          </a:p>
          <a:p>
            <a:pPr lvl="1"/>
            <a:r>
              <a:rPr lang="en-US" dirty="0"/>
              <a:t>Not subject to the federal alternative </a:t>
            </a:r>
            <a:r>
              <a:rPr lang="en-US"/>
              <a:t>minimum tax</a:t>
            </a:r>
            <a:endParaRPr lang="en-US" dirty="0"/>
          </a:p>
          <a:p>
            <a:r>
              <a:rPr lang="en-US" dirty="0" err="1"/>
              <a:t>AlphaShares</a:t>
            </a:r>
            <a:r>
              <a:rPr lang="en-US" dirty="0"/>
              <a:t> China Yuan Bond Index</a:t>
            </a:r>
          </a:p>
          <a:p>
            <a:r>
              <a:rPr lang="en-US" dirty="0"/>
              <a:t>Barclays Capital Kansas Municipal Bond Index</a:t>
            </a:r>
          </a:p>
          <a:p>
            <a:pPr marL="0" indent="0" algn="r">
              <a:buNone/>
            </a:pPr>
            <a:r>
              <a:rPr lang="en-US" dirty="0">
                <a:hlinkClick r:id="rId2"/>
              </a:rPr>
              <a:t>List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Bond Indices</a:t>
            </a:r>
          </a:p>
        </p:txBody>
      </p:sp>
    </p:spTree>
    <p:extLst>
      <p:ext uri="{BB962C8B-B14F-4D97-AF65-F5344CB8AC3E}">
        <p14:creationId xmlns:p14="http://schemas.microsoft.com/office/powerpoint/2010/main" val="3274531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606800"/>
            <a:ext cx="8153400" cy="1470025"/>
          </a:xfrm>
        </p:spPr>
        <p:txBody>
          <a:bodyPr/>
          <a:lstStyle/>
          <a:p>
            <a:r>
              <a:rPr lang="en-US" dirty="0"/>
              <a:t>3. Practice Problems</a:t>
            </a:r>
          </a:p>
        </p:txBody>
      </p:sp>
    </p:spTree>
    <p:extLst>
      <p:ext uri="{BB962C8B-B14F-4D97-AF65-F5344CB8AC3E}">
        <p14:creationId xmlns:p14="http://schemas.microsoft.com/office/powerpoint/2010/main" val="412776210"/>
      </p:ext>
    </p:extLst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/>
              <a:t>These practice problems are </a:t>
            </a:r>
            <a:r>
              <a:rPr lang="en-US" i="1" dirty="0"/>
              <a:t>not</a:t>
            </a:r>
            <a:r>
              <a:rPr lang="en-US" dirty="0"/>
              <a:t> exhaustive−that is, there may be types of problems on the exam beyond those shown 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Note</a:t>
            </a:r>
          </a:p>
        </p:txBody>
      </p:sp>
    </p:spTree>
    <p:extLst>
      <p:ext uri="{BB962C8B-B14F-4D97-AF65-F5344CB8AC3E}">
        <p14:creationId xmlns:p14="http://schemas.microsoft.com/office/powerpoint/2010/main" val="3289440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606800"/>
            <a:ext cx="8153400" cy="1470025"/>
          </a:xfrm>
        </p:spPr>
        <p:txBody>
          <a:bodyPr/>
          <a:lstStyle/>
          <a:p>
            <a:r>
              <a:rPr lang="en-US" dirty="0"/>
              <a:t>3.1 Probability Measures</a:t>
            </a:r>
          </a:p>
        </p:txBody>
      </p:sp>
    </p:spTree>
    <p:extLst>
      <p:ext uri="{BB962C8B-B14F-4D97-AF65-F5344CB8AC3E}">
        <p14:creationId xmlns:p14="http://schemas.microsoft.com/office/powerpoint/2010/main" val="1335316474"/>
      </p:ext>
    </p:extLst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Stock Returns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819400"/>
          <a:ext cx="60960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957015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09532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16877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  <a:r>
                        <a:rPr lang="en-US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  <a:r>
                        <a:rPr lang="en-US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9059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 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510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3386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3093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45910"/>
      </p:ext>
    </p:extLst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1</a:t>
            </a:r>
            <a:br>
              <a:rPr lang="en-US" dirty="0"/>
            </a:br>
            <a:r>
              <a:rPr lang="en-US" dirty="0"/>
              <a:t>Average (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/>
              <a:t>,  )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376040"/>
              </p:ext>
            </p:extLst>
          </p:nvPr>
        </p:nvGraphicFramePr>
        <p:xfrm>
          <a:off x="2476500" y="2892005"/>
          <a:ext cx="2160587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Equation" r:id="rId4" imgW="1333440" imgH="393480" progId="Equation.DSMT4">
                  <p:embed/>
                </p:oleObj>
              </mc:Choice>
              <mc:Fallback>
                <p:oleObj name="Equation" r:id="rId4" imgW="1333440" imgH="393480" progId="Equation.DSMT4">
                  <p:embed/>
                  <p:pic>
                    <p:nvPicPr>
                      <p:cNvPr id="137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2892005"/>
                        <a:ext cx="2160587" cy="63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88401"/>
              </p:ext>
            </p:extLst>
          </p:nvPr>
        </p:nvGraphicFramePr>
        <p:xfrm>
          <a:off x="3237835" y="931160"/>
          <a:ext cx="424950" cy="502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Equation" r:id="rId6" imgW="139680" imgH="164880" progId="Equation.DSMT4">
                  <p:embed/>
                </p:oleObj>
              </mc:Choice>
              <mc:Fallback>
                <p:oleObj name="Equation" r:id="rId6" imgW="139680" imgH="1648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37835" y="931160"/>
                        <a:ext cx="424950" cy="502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683292"/>
              </p:ext>
            </p:extLst>
          </p:nvPr>
        </p:nvGraphicFramePr>
        <p:xfrm>
          <a:off x="2133600" y="2191124"/>
          <a:ext cx="1851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8" imgW="1143000" imgH="406080" progId="Equation.DSMT4">
                  <p:embed/>
                </p:oleObj>
              </mc:Choice>
              <mc:Fallback>
                <p:oleObj name="Equation" r:id="rId8" imgW="1143000" imgH="406080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91124"/>
                        <a:ext cx="1851025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553012"/>
              </p:ext>
            </p:extLst>
          </p:nvPr>
        </p:nvGraphicFramePr>
        <p:xfrm>
          <a:off x="2503487" y="3612731"/>
          <a:ext cx="11112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10" imgW="685800" imgH="177480" progId="Equation.DSMT4">
                  <p:embed/>
                </p:oleObj>
              </mc:Choice>
              <mc:Fallback>
                <p:oleObj name="Equation" r:id="rId10" imgW="685800" imgH="17748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7" y="3612731"/>
                        <a:ext cx="1111250" cy="28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319507"/>
              </p:ext>
            </p:extLst>
          </p:nvPr>
        </p:nvGraphicFramePr>
        <p:xfrm>
          <a:off x="2513013" y="4867649"/>
          <a:ext cx="213995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12" imgW="1320480" imgH="393480" progId="Equation.DSMT4">
                  <p:embed/>
                </p:oleObj>
              </mc:Choice>
              <mc:Fallback>
                <p:oleObj name="Equation" r:id="rId12" imgW="1320480" imgH="3934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3013" y="4867649"/>
                        <a:ext cx="2139950" cy="63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999942"/>
              </p:ext>
            </p:extLst>
          </p:nvPr>
        </p:nvGraphicFramePr>
        <p:xfrm>
          <a:off x="2160587" y="4166768"/>
          <a:ext cx="1851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Equation" r:id="rId14" imgW="1143000" imgH="406080" progId="Equation.DSMT4">
                  <p:embed/>
                </p:oleObj>
              </mc:Choice>
              <mc:Fallback>
                <p:oleObj name="Equation" r:id="rId14" imgW="1143000" imgH="40608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7" y="4166768"/>
                        <a:ext cx="1851025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705779"/>
              </p:ext>
            </p:extLst>
          </p:nvPr>
        </p:nvGraphicFramePr>
        <p:xfrm>
          <a:off x="2592388" y="5588374"/>
          <a:ext cx="9874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Equation" r:id="rId16" imgW="609480" imgH="177480" progId="Equation.DSMT4">
                  <p:embed/>
                </p:oleObj>
              </mc:Choice>
              <mc:Fallback>
                <p:oleObj name="Equation" r:id="rId16" imgW="609480" imgH="17748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5588374"/>
                        <a:ext cx="987425" cy="28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D5341BA7-9DB6-42EA-BA35-F9BF0B9411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486935"/>
              </p:ext>
            </p:extLst>
          </p:nvPr>
        </p:nvGraphicFramePr>
        <p:xfrm>
          <a:off x="762000" y="5862618"/>
          <a:ext cx="80089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Equation" r:id="rId18" imgW="3695400" imgH="203040" progId="Equation.DSMT4">
                  <p:embed/>
                </p:oleObj>
              </mc:Choice>
              <mc:Fallback>
                <p:oleObj name="Equation" r:id="rId18" imgW="3695400" imgH="203040" progId="Equation.DSMT4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8CBE3FD9-89AC-42E9-8028-B19B445590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862618"/>
                        <a:ext cx="8008937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3C17B5FA-9272-41C9-BC6B-883BC56CED43}"/>
              </a:ext>
            </a:extLst>
          </p:cNvPr>
          <p:cNvSpPr txBox="1">
            <a:spLocks/>
          </p:cNvSpPr>
          <p:nvPr/>
        </p:nvSpPr>
        <p:spPr>
          <a:xfrm>
            <a:off x="488659" y="1546703"/>
            <a:ext cx="7948127" cy="66038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1" hangingPunct="1">
              <a:buChar char="–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1" hangingPunct="1"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1" hangingPunct="1">
              <a:buChar char="–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1" hangingPunct="1">
              <a:buChar char="»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What is the mean for each stock?</a:t>
            </a:r>
            <a:endParaRPr lang="en-US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686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2</a:t>
            </a:r>
            <a:br>
              <a:rPr lang="en-US" dirty="0"/>
            </a:br>
            <a:r>
              <a:rPr lang="en-US" dirty="0"/>
              <a:t>Variance (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1390650" y="2032000"/>
          <a:ext cx="35528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4" imgW="2539800" imgH="457200" progId="Equation.DSMT4">
                  <p:embed/>
                </p:oleObj>
              </mc:Choice>
              <mc:Fallback>
                <p:oleObj name="Equation" r:id="rId4" imgW="2539800" imgH="457200" progId="Equation.DSMT4">
                  <p:embed/>
                  <p:pic>
                    <p:nvPicPr>
                      <p:cNvPr id="137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032000"/>
                        <a:ext cx="3552825" cy="63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419600" y="2895600"/>
            <a:ext cx="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752600" y="2652143"/>
          <a:ext cx="43180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6" imgW="3085920" imgH="457200" progId="Equation.DSMT4">
                  <p:embed/>
                </p:oleObj>
              </mc:Choice>
              <mc:Fallback>
                <p:oleObj name="Equation" r:id="rId6" imgW="3085920" imgH="457200" progId="Equation.DSMT4">
                  <p:embed/>
                  <p:pic>
                    <p:nvPicPr>
                      <p:cNvPr id="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52143"/>
                        <a:ext cx="4318000" cy="63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1731963" y="3352800"/>
          <a:ext cx="10287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8" imgW="634680" imgH="177480" progId="Equation.DSMT4">
                  <p:embed/>
                </p:oleObj>
              </mc:Choice>
              <mc:Fallback>
                <p:oleObj name="Equation" r:id="rId8" imgW="634680" imgH="17748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3352800"/>
                        <a:ext cx="1028700" cy="28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1422400" y="3821113"/>
          <a:ext cx="3446463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10" imgW="2463480" imgH="457200" progId="Equation.DSMT4">
                  <p:embed/>
                </p:oleObj>
              </mc:Choice>
              <mc:Fallback>
                <p:oleObj name="Equation" r:id="rId10" imgW="2463480" imgH="45720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3821113"/>
                        <a:ext cx="3446463" cy="639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1679575" y="4441825"/>
          <a:ext cx="44243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12" imgW="3162240" imgH="457200" progId="Equation.DSMT4">
                  <p:embed/>
                </p:oleObj>
              </mc:Choice>
              <mc:Fallback>
                <p:oleObj name="Equation" r:id="rId12" imgW="3162240" imgH="45720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4441825"/>
                        <a:ext cx="4424363" cy="63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1701800" y="5141913"/>
          <a:ext cx="10493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4" imgW="647640" imgH="177480" progId="Equation.DSMT4">
                  <p:embed/>
                </p:oleObj>
              </mc:Choice>
              <mc:Fallback>
                <p:oleObj name="Equation" r:id="rId14" imgW="647640" imgH="177480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5141913"/>
                        <a:ext cx="1049338" cy="28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7AA26569-1A9A-455B-9920-BE25C9A763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838" y="5559425"/>
          <a:ext cx="80089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16" imgW="3695400" imgH="203040" progId="Equation.DSMT4">
                  <p:embed/>
                </p:oleObj>
              </mc:Choice>
              <mc:Fallback>
                <p:oleObj name="Equation" r:id="rId16" imgW="3695400" imgH="203040" progId="Equation.DSMT4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7AA26569-1A9A-455B-9920-BE25C9A76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5559425"/>
                        <a:ext cx="8008937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8C03AB28-D380-448A-8728-EE1DA61F7BA6}"/>
              </a:ext>
            </a:extLst>
          </p:cNvPr>
          <p:cNvSpPr txBox="1">
            <a:spLocks/>
          </p:cNvSpPr>
          <p:nvPr/>
        </p:nvSpPr>
        <p:spPr>
          <a:xfrm>
            <a:off x="457200" y="1482627"/>
            <a:ext cx="7948127" cy="66038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1" hangingPunct="1">
              <a:buChar char="–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1" hangingPunct="1"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1" hangingPunct="1">
              <a:buChar char="–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1" hangingPunct="1">
              <a:buChar char="»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What is the variance for each stock?</a:t>
            </a:r>
            <a:endParaRPr lang="en-US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1072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3</a:t>
            </a:r>
            <a:br>
              <a:rPr lang="en-US" dirty="0"/>
            </a:br>
            <a:r>
              <a:rPr lang="en-US" dirty="0"/>
              <a:t>Standard Deviation (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dirty="0"/>
              <a:t>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807056"/>
              </p:ext>
            </p:extLst>
          </p:nvPr>
        </p:nvGraphicFramePr>
        <p:xfrm>
          <a:off x="1143001" y="2067148"/>
          <a:ext cx="180188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3" imgW="672840" imgH="291960" progId="Equation.DSMT4">
                  <p:embed/>
                </p:oleObj>
              </mc:Choice>
              <mc:Fallback>
                <p:oleObj name="Equation" r:id="rId3" imgW="672840" imgH="2919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2067148"/>
                        <a:ext cx="1801885" cy="782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208467"/>
              </p:ext>
            </p:extLst>
          </p:nvPr>
        </p:nvGraphicFramePr>
        <p:xfrm>
          <a:off x="1728561" y="3479624"/>
          <a:ext cx="1600200" cy="477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5" imgW="596880" imgH="177480" progId="Equation.DSMT4">
                  <p:embed/>
                </p:oleObj>
              </mc:Choice>
              <mc:Fallback>
                <p:oleObj name="Equation" r:id="rId5" imgW="596880" imgH="1774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561" y="3479624"/>
                        <a:ext cx="1600200" cy="4770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625925"/>
              </p:ext>
            </p:extLst>
          </p:nvPr>
        </p:nvGraphicFramePr>
        <p:xfrm>
          <a:off x="1725686" y="2868436"/>
          <a:ext cx="200501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7" imgW="749160" imgH="228600" progId="Equation.DSMT4">
                  <p:embed/>
                </p:oleObj>
              </mc:Choice>
              <mc:Fallback>
                <p:oleObj name="Equation" r:id="rId7" imgW="74916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86" y="2868436"/>
                        <a:ext cx="2005013" cy="611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87011"/>
              </p:ext>
            </p:extLst>
          </p:nvPr>
        </p:nvGraphicFramePr>
        <p:xfrm>
          <a:off x="1844676" y="5384049"/>
          <a:ext cx="16002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9" imgW="596880" imgH="177480" progId="Equation.DSMT4">
                  <p:embed/>
                </p:oleObj>
              </mc:Choice>
              <mc:Fallback>
                <p:oleObj name="Equation" r:id="rId9" imgW="596880" imgH="17748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6" y="5384049"/>
                        <a:ext cx="1600200" cy="476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50085"/>
              </p:ext>
            </p:extLst>
          </p:nvPr>
        </p:nvGraphicFramePr>
        <p:xfrm>
          <a:off x="1725685" y="4769025"/>
          <a:ext cx="200501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11" imgW="749160" imgH="228600" progId="Equation.DSMT4">
                  <p:embed/>
                </p:oleObj>
              </mc:Choice>
              <mc:Fallback>
                <p:oleObj name="Equation" r:id="rId11" imgW="749160" imgH="2286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85" y="4769025"/>
                        <a:ext cx="2005013" cy="611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917318"/>
              </p:ext>
            </p:extLst>
          </p:nvPr>
        </p:nvGraphicFramePr>
        <p:xfrm>
          <a:off x="1143000" y="4038600"/>
          <a:ext cx="180188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13" imgW="672840" imgH="291960" progId="Equation.DSMT4">
                  <p:embed/>
                </p:oleObj>
              </mc:Choice>
              <mc:Fallback>
                <p:oleObj name="Equation" r:id="rId13" imgW="672840" imgH="29196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1801885" cy="782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F6AD35C1-EB25-428B-A817-917D8DF4B2E2}"/>
              </a:ext>
            </a:extLst>
          </p:cNvPr>
          <p:cNvSpPr txBox="1">
            <a:spLocks/>
          </p:cNvSpPr>
          <p:nvPr/>
        </p:nvSpPr>
        <p:spPr>
          <a:xfrm>
            <a:off x="457200" y="1482627"/>
            <a:ext cx="7948127" cy="66038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1" hangingPunct="1">
              <a:buChar char="–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1" hangingPunct="1"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1" hangingPunct="1">
              <a:buChar char="–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1" hangingPunct="1">
              <a:buChar char="»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What is the standard deviation for each stock?</a:t>
            </a:r>
            <a:endParaRPr lang="en-US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1532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606800"/>
            <a:ext cx="8153400" cy="1470025"/>
          </a:xfrm>
        </p:spPr>
        <p:txBody>
          <a:bodyPr/>
          <a:lstStyle/>
          <a:p>
            <a:r>
              <a:rPr lang="en-US" dirty="0"/>
              <a:t>1. Review and Questions</a:t>
            </a:r>
          </a:p>
        </p:txBody>
      </p:sp>
    </p:spTree>
    <p:extLst>
      <p:ext uri="{BB962C8B-B14F-4D97-AF65-F5344CB8AC3E}">
        <p14:creationId xmlns:p14="http://schemas.microsoft.com/office/powerpoint/2010/main" val="3887655154"/>
      </p:ext>
    </p:extLst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4</a:t>
            </a:r>
            <a:br>
              <a:rPr lang="en-US" dirty="0"/>
            </a:br>
            <a:r>
              <a:rPr lang="en-US" dirty="0"/>
              <a:t>Covariance (</a:t>
            </a:r>
            <a:r>
              <a:rPr lang="en-US" dirty="0" err="1">
                <a:latin typeface="Symbol" panose="05050102010706020507" pitchFamily="18" charset="2"/>
              </a:rPr>
              <a:t>s</a:t>
            </a:r>
            <a:r>
              <a:rPr lang="en-US" baseline="-25000" dirty="0" err="1"/>
              <a:t>A,B</a:t>
            </a:r>
            <a:r>
              <a:rPr lang="en-US" dirty="0"/>
              <a:t>)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444727"/>
              </p:ext>
            </p:extLst>
          </p:nvPr>
        </p:nvGraphicFramePr>
        <p:xfrm>
          <a:off x="457200" y="2788920"/>
          <a:ext cx="5940475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4" imgW="4012920" imgH="431640" progId="Equation.DSMT4">
                  <p:embed/>
                </p:oleObj>
              </mc:Choice>
              <mc:Fallback>
                <p:oleObj name="Equation" r:id="rId4" imgW="4012920" imgH="431640" progId="Equation.DSMT4">
                  <p:embed/>
                  <p:pic>
                    <p:nvPicPr>
                      <p:cNvPr id="137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88920"/>
                        <a:ext cx="5940475" cy="64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419600" y="2895600"/>
            <a:ext cx="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270365"/>
              </p:ext>
            </p:extLst>
          </p:nvPr>
        </p:nvGraphicFramePr>
        <p:xfrm>
          <a:off x="968375" y="4070509"/>
          <a:ext cx="10858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6" imgW="634680" imgH="177480" progId="Equation.DSMT4">
                  <p:embed/>
                </p:oleObj>
              </mc:Choice>
              <mc:Fallback>
                <p:oleObj name="Equation" r:id="rId6" imgW="634680" imgH="177480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4070509"/>
                        <a:ext cx="1085850" cy="304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699637"/>
              </p:ext>
            </p:extLst>
          </p:nvPr>
        </p:nvGraphicFramePr>
        <p:xfrm>
          <a:off x="914400" y="3429000"/>
          <a:ext cx="8004476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8" imgW="5410080" imgH="431640" progId="Equation.DSMT4">
                  <p:embed/>
                </p:oleObj>
              </mc:Choice>
              <mc:Fallback>
                <p:oleObj name="Equation" r:id="rId8" imgW="5410080" imgH="43164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29000"/>
                        <a:ext cx="8004476" cy="64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A1821322-9E29-4592-B110-3F2B8EEB24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838" y="5559425"/>
          <a:ext cx="80089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10" imgW="3695400" imgH="203040" progId="Equation.DSMT4">
                  <p:embed/>
                </p:oleObj>
              </mc:Choice>
              <mc:Fallback>
                <p:oleObj name="Equation" r:id="rId10" imgW="3695400" imgH="20304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A1821322-9E29-4592-B110-3F2B8EEB24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5559425"/>
                        <a:ext cx="8008937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13E64473-5E9E-4FDD-803F-FDDEB98306DD}"/>
              </a:ext>
            </a:extLst>
          </p:cNvPr>
          <p:cNvSpPr txBox="1">
            <a:spLocks/>
          </p:cNvSpPr>
          <p:nvPr/>
        </p:nvSpPr>
        <p:spPr>
          <a:xfrm>
            <a:off x="457200" y="1482627"/>
            <a:ext cx="7948127" cy="66038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1" hangingPunct="1">
              <a:buChar char="–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1" hangingPunct="1"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1" hangingPunct="1">
              <a:buChar char="–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1" hangingPunct="1">
              <a:buChar char="»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What is the covariance?</a:t>
            </a:r>
            <a:endParaRPr lang="en-US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6849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5</a:t>
            </a:r>
            <a:br>
              <a:rPr lang="en-US" dirty="0"/>
            </a:br>
            <a:r>
              <a:rPr lang="en-US" dirty="0"/>
              <a:t>Correlation (</a:t>
            </a:r>
            <a:r>
              <a:rPr lang="en-US" dirty="0" err="1">
                <a:latin typeface="Symbol" panose="05050102010706020507" pitchFamily="18" charset="2"/>
              </a:rPr>
              <a:t>r</a:t>
            </a:r>
            <a:r>
              <a:rPr lang="en-US" baseline="-25000" dirty="0" err="1"/>
              <a:t>A,B</a:t>
            </a:r>
            <a:r>
              <a:rPr lang="en-US" dirty="0"/>
              <a:t>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342492"/>
              </p:ext>
            </p:extLst>
          </p:nvPr>
        </p:nvGraphicFramePr>
        <p:xfrm>
          <a:off x="1387280" y="2427977"/>
          <a:ext cx="1358537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3" imgW="825480" imgH="444240" progId="Equation.DSMT4">
                  <p:embed/>
                </p:oleObj>
              </mc:Choice>
              <mc:Fallback>
                <p:oleObj name="Equation" r:id="rId3" imgW="825480" imgH="4442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280" y="2427977"/>
                        <a:ext cx="1358537" cy="731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614467"/>
              </p:ext>
            </p:extLst>
          </p:nvPr>
        </p:nvGraphicFramePr>
        <p:xfrm>
          <a:off x="1938337" y="4323452"/>
          <a:ext cx="10874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5" imgW="634680" imgH="177480" progId="Equation.DSMT4">
                  <p:embed/>
                </p:oleObj>
              </mc:Choice>
              <mc:Fallback>
                <p:oleObj name="Equation" r:id="rId5" imgW="634680" imgH="1774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7" y="4323452"/>
                        <a:ext cx="1087438" cy="304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74589"/>
              </p:ext>
            </p:extLst>
          </p:nvPr>
        </p:nvGraphicFramePr>
        <p:xfrm>
          <a:off x="1905000" y="3266177"/>
          <a:ext cx="22352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Equation" r:id="rId7" imgW="1358640" imgH="444240" progId="Equation.DSMT4">
                  <p:embed/>
                </p:oleObj>
              </mc:Choice>
              <mc:Fallback>
                <p:oleObj name="Equation" r:id="rId7" imgW="1358640" imgH="44424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66177"/>
                        <a:ext cx="2235200" cy="73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BB57AAA-5968-4B77-921D-E6768200E8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838" y="5559425"/>
          <a:ext cx="80089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Equation" r:id="rId9" imgW="3695400" imgH="203040" progId="Equation.DSMT4">
                  <p:embed/>
                </p:oleObj>
              </mc:Choice>
              <mc:Fallback>
                <p:oleObj name="Equation" r:id="rId9" imgW="3695400" imgH="20304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5BB57AAA-5968-4B77-921D-E6768200E8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5559425"/>
                        <a:ext cx="8008937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F07A27B2-12B8-4F23-B5E8-532ACEDB7911}"/>
              </a:ext>
            </a:extLst>
          </p:cNvPr>
          <p:cNvSpPr txBox="1">
            <a:spLocks/>
          </p:cNvSpPr>
          <p:nvPr/>
        </p:nvSpPr>
        <p:spPr>
          <a:xfrm>
            <a:off x="457200" y="1482627"/>
            <a:ext cx="7948127" cy="66038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1" hangingPunct="1">
              <a:buChar char="–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1" hangingPunct="1"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1" hangingPunct="1">
              <a:buChar char="–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1" hangingPunct="1">
              <a:buChar char="»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What is the correlation?</a:t>
            </a:r>
            <a:endParaRPr lang="en-US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18203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stock returns 8.7% and has a standard deviation of 25%. If the risk-free rate is 5%, what is the Sharpe ratio?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6</a:t>
            </a:r>
            <a:br>
              <a:rPr lang="en-US" dirty="0"/>
            </a:br>
            <a:r>
              <a:rPr lang="en-US" dirty="0"/>
              <a:t>Sharpe Ratio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A7BA13A-0128-4CA0-890F-3EF9340FEC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4274506"/>
          <a:ext cx="22399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3" imgW="965160" imgH="393480" progId="Equation.DSMT4">
                  <p:embed/>
                </p:oleObj>
              </mc:Choice>
              <mc:Fallback>
                <p:oleObj name="Equation" r:id="rId3" imgW="96516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A7BA13A-0128-4CA0-890F-3EF9340FEC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274506"/>
                        <a:ext cx="2239962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F00996A-31C5-41FA-8CE6-ED62351770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29091" y="4495800"/>
          <a:ext cx="9715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5" imgW="419040" imgH="177480" progId="Equation.DSMT4">
                  <p:embed/>
                </p:oleObj>
              </mc:Choice>
              <mc:Fallback>
                <p:oleObj name="Equation" r:id="rId5" imgW="419040" imgH="177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F00996A-31C5-41FA-8CE6-ED62351770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091" y="4495800"/>
                        <a:ext cx="971550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C767985-91E4-40F3-A465-71966363DE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3359" y="4200525"/>
          <a:ext cx="15033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7" imgW="647640" imgH="431640" progId="Equation.DSMT4">
                  <p:embed/>
                </p:oleObj>
              </mc:Choice>
              <mc:Fallback>
                <p:oleObj name="Equation" r:id="rId7" imgW="647640" imgH="431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C767985-91E4-40F3-A465-71966363DE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359" y="4200525"/>
                        <a:ext cx="1503363" cy="1003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5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606800"/>
            <a:ext cx="8153400" cy="1470025"/>
          </a:xfrm>
        </p:spPr>
        <p:txBody>
          <a:bodyPr/>
          <a:lstStyle/>
          <a:p>
            <a:r>
              <a:rPr lang="en-US" dirty="0"/>
              <a:t>3.2 Returns</a:t>
            </a:r>
          </a:p>
        </p:txBody>
      </p:sp>
    </p:spTree>
    <p:extLst>
      <p:ext uri="{BB962C8B-B14F-4D97-AF65-F5344CB8AC3E}">
        <p14:creationId xmlns:p14="http://schemas.microsoft.com/office/powerpoint/2010/main" val="600737806"/>
      </p:ext>
    </p:extLst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What are the arithmetic and geometric averages of the following returns?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10%     13%     25%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7</a:t>
            </a:r>
            <a:br>
              <a:rPr lang="en-US" dirty="0"/>
            </a:br>
            <a:r>
              <a:rPr lang="en-US" dirty="0"/>
              <a:t>Arithmetic and Geometric Mean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3F3B693-8D00-46EE-A0EF-1E7EC4166F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560539"/>
              </p:ext>
            </p:extLst>
          </p:nvPr>
        </p:nvGraphicFramePr>
        <p:xfrm>
          <a:off x="1241265" y="3879843"/>
          <a:ext cx="391981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3" imgW="1688760" imgH="393480" progId="Equation.DSMT4">
                  <p:embed/>
                </p:oleObj>
              </mc:Choice>
              <mc:Fallback>
                <p:oleObj name="Equation" r:id="rId3" imgW="168876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3F3B693-8D00-46EE-A0EF-1E7EC4166F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265" y="3879843"/>
                        <a:ext cx="3919818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037F47C-3DB2-4EF4-AC2E-C735ABCEC5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471167"/>
              </p:ext>
            </p:extLst>
          </p:nvPr>
        </p:nvGraphicFramePr>
        <p:xfrm>
          <a:off x="5161083" y="4130668"/>
          <a:ext cx="12668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5" imgW="545760" imgH="177480" progId="Equation.DSMT4">
                  <p:embed/>
                </p:oleObj>
              </mc:Choice>
              <mc:Fallback>
                <p:oleObj name="Equation" r:id="rId5" imgW="545760" imgH="177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37F47C-3DB2-4EF4-AC2E-C735ABCEC5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1083" y="4130668"/>
                        <a:ext cx="1266825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254BE22-0CCB-49AE-A951-1A23BC19D5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04913" y="4908550"/>
          <a:ext cx="44196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2" name="Equation" r:id="rId7" imgW="1904760" imgH="253800" progId="Equation.DSMT4">
                  <p:embed/>
                </p:oleObj>
              </mc:Choice>
              <mc:Fallback>
                <p:oleObj name="Equation" r:id="rId7" imgW="190476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254BE22-0CCB-49AE-A951-1A23BC19D5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4908550"/>
                        <a:ext cx="4419600" cy="59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9834A0B-8DBB-4E9A-ADA1-F97AE93B57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24513" y="4997450"/>
          <a:ext cx="12668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9834A0B-8DBB-4E9A-ADA1-F97AE93B57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13" y="4997450"/>
                        <a:ext cx="1266825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67BAC0B2-6A59-421C-89A0-7807DE150A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7863" y="5727715"/>
          <a:ext cx="80089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11" imgW="3695400" imgH="203040" progId="Equation.DSMT4">
                  <p:embed/>
                </p:oleObj>
              </mc:Choice>
              <mc:Fallback>
                <p:oleObj name="Equation" r:id="rId11" imgW="3695400" imgH="20304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67BAC0B2-6A59-421C-89A0-7807DE150A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5727715"/>
                        <a:ext cx="8008937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436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33873" y="17526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my portfolio started with $25,000 and now has $45,000 what is my holding period return?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HPR = </a:t>
            </a:r>
            <a:r>
              <a:rPr lang="en-US" b="1" dirty="0">
                <a:solidFill>
                  <a:srgbClr val="FF0000"/>
                </a:solidFill>
              </a:rPr>
              <a:t>80.00%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8</a:t>
            </a:r>
            <a:br>
              <a:rPr lang="en-US" dirty="0"/>
            </a:br>
            <a:r>
              <a:rPr lang="en-US" dirty="0"/>
              <a:t>Holding Period Return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3666694"/>
          <a:ext cx="2514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3" imgW="977760" imgH="444240" progId="Equation.DSMT4">
                  <p:embed/>
                </p:oleObj>
              </mc:Choice>
              <mc:Fallback>
                <p:oleObj name="Equation" r:id="rId3" imgW="977760" imgH="4442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666694"/>
                        <a:ext cx="25146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866DFCC-6A35-446D-B5EE-6006CAC664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3765119"/>
          <a:ext cx="326548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5" imgW="1269720" imgH="406080" progId="Equation.DSMT4">
                  <p:embed/>
                </p:oleObj>
              </mc:Choice>
              <mc:Fallback>
                <p:oleObj name="Equation" r:id="rId5" imgW="1269720" imgH="406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866DFCC-6A35-446D-B5EE-6006CAC664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38600" y="3765119"/>
                        <a:ext cx="3265488" cy="104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23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my portfolio started with $5,000 and my total return has been 35%, how much is now in my account?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Current Value = 5,000 x 1.35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Current Value = </a:t>
            </a:r>
            <a:r>
              <a:rPr lang="en-US" b="1" dirty="0">
                <a:solidFill>
                  <a:srgbClr val="FF0000"/>
                </a:solidFill>
              </a:rPr>
              <a:t>$6,750.00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9</a:t>
            </a:r>
            <a:br>
              <a:rPr lang="en-US" dirty="0"/>
            </a:br>
            <a:r>
              <a:rPr lang="en-US" dirty="0"/>
              <a:t>Compounding</a:t>
            </a:r>
          </a:p>
        </p:txBody>
      </p:sp>
    </p:spTree>
    <p:extLst>
      <p:ext uri="{BB962C8B-B14F-4D97-AF65-F5344CB8AC3E}">
        <p14:creationId xmlns:p14="http://schemas.microsoft.com/office/powerpoint/2010/main" val="369649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My EAR is 15.5%. What is the APR? The monthly HPR?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i) APR = Nom(15.5, 12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APR = </a:t>
            </a:r>
            <a:r>
              <a:rPr lang="en-US" b="1" dirty="0">
                <a:solidFill>
                  <a:srgbClr val="FF0000"/>
                </a:solidFill>
              </a:rPr>
              <a:t>14.50%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i) HPR = APR/m = 14.50%/12</a:t>
            </a:r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HPR = </a:t>
            </a:r>
            <a:r>
              <a:rPr lang="en-US" b="1" dirty="0">
                <a:solidFill>
                  <a:srgbClr val="FF0000"/>
                </a:solidFill>
              </a:rPr>
              <a:t>1.21%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10</a:t>
            </a:r>
            <a:br>
              <a:rPr lang="en-US" dirty="0"/>
            </a:br>
            <a:r>
              <a:rPr lang="en-US" dirty="0"/>
              <a:t>Rate Conversions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600200" y="4468813"/>
          <a:ext cx="53959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3" imgW="2616120" imgH="342720" progId="Equation.DSMT4">
                  <p:embed/>
                </p:oleObj>
              </mc:Choice>
              <mc:Fallback>
                <p:oleObj name="Equation" r:id="rId3" imgW="2616120" imgH="342720" progId="Equation.DSMT4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68813"/>
                        <a:ext cx="5395913" cy="704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00200" y="2590800"/>
          <a:ext cx="619918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" imgW="3073320" imgH="457200" progId="Equation.DSMT4">
                  <p:embed/>
                </p:oleObj>
              </mc:Choice>
              <mc:Fallback>
                <p:oleObj name="Equation" r:id="rId5" imgW="3073320" imgH="457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00200" y="2590800"/>
                        <a:ext cx="6199187" cy="92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49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My APR is 13.5%. What is the EAR? The quarterly HPR?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i) EAR = Eff(13.5, 4</a:t>
            </a:r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EAR = </a:t>
            </a:r>
            <a:r>
              <a:rPr lang="en-US" b="1" dirty="0">
                <a:solidFill>
                  <a:srgbClr val="FF0000"/>
                </a:solidFill>
              </a:rPr>
              <a:t>14.20%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HPR = APR/m = 13.50%/4	</a:t>
            </a:r>
          </a:p>
          <a:p>
            <a:pPr marL="0" indent="0">
              <a:buNone/>
            </a:pPr>
            <a:r>
              <a:rPr lang="en-US" dirty="0"/>
              <a:t>	HPR = </a:t>
            </a:r>
            <a:r>
              <a:rPr lang="en-US" b="1" dirty="0">
                <a:solidFill>
                  <a:srgbClr val="FF0000"/>
                </a:solidFill>
              </a:rPr>
              <a:t>3.38%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11</a:t>
            </a:r>
            <a:br>
              <a:rPr lang="en-US" dirty="0"/>
            </a:br>
            <a:r>
              <a:rPr lang="en-US" dirty="0"/>
              <a:t>Rate Conversions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3048000"/>
          <a:ext cx="6503987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" imgW="2971800" imgH="469800" progId="Equation.DSMT4">
                  <p:embed/>
                </p:oleObj>
              </mc:Choice>
              <mc:Fallback>
                <p:oleObj name="Equation" r:id="rId3" imgW="2971800" imgH="469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3048000"/>
                        <a:ext cx="6503987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62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 have been earning 1.3% monthly. What is the APR? The EAR?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APR = 0.013 x 12 </a:t>
            </a:r>
          </a:p>
          <a:p>
            <a:pPr marL="0" indent="0">
              <a:buNone/>
            </a:pPr>
            <a:r>
              <a:rPr lang="en-US" dirty="0"/>
              <a:t>	APR = </a:t>
            </a:r>
            <a:r>
              <a:rPr lang="en-US" b="1" dirty="0">
                <a:solidFill>
                  <a:srgbClr val="FF0000"/>
                </a:solidFill>
              </a:rPr>
              <a:t>15.60%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i) EAR = Eff(15.60, 12</a:t>
            </a:r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iii)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EAR = </a:t>
            </a:r>
            <a:r>
              <a:rPr lang="en-US" b="1" dirty="0">
                <a:solidFill>
                  <a:srgbClr val="FF0000"/>
                </a:solidFill>
              </a:rPr>
              <a:t>16.77%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12</a:t>
            </a:r>
            <a:br>
              <a:rPr lang="en-US" dirty="0"/>
            </a:br>
            <a:r>
              <a:rPr lang="en-US" dirty="0"/>
              <a:t>Rate Conversions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3962400"/>
          <a:ext cx="531018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3" imgW="2679480" imgH="279360" progId="Equation.DSMT4">
                  <p:embed/>
                </p:oleObj>
              </mc:Choice>
              <mc:Fallback>
                <p:oleObj name="Equation" r:id="rId3" imgW="2679480" imgH="2793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962400"/>
                        <a:ext cx="5310187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14500" y="4453732"/>
          <a:ext cx="571500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5" imgW="3098520" imgH="469800" progId="Equation.DSMT4">
                  <p:embed/>
                </p:oleObj>
              </mc:Choice>
              <mc:Fallback>
                <p:oleObj name="Equation" r:id="rId5" imgW="3098520" imgH="469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14500" y="4453732"/>
                        <a:ext cx="5715000" cy="86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063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0FBB42-1A18-46DA-A7CD-73039E74D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770" y="1600200"/>
            <a:ext cx="8381429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Nature of Investments</a:t>
            </a:r>
          </a:p>
          <a:p>
            <a:pPr>
              <a:lnSpc>
                <a:spcPct val="150000"/>
              </a:lnSpc>
            </a:pPr>
            <a:r>
              <a:rPr lang="en-US" dirty="0"/>
              <a:t>Probability Measures in Finance</a:t>
            </a:r>
          </a:p>
          <a:p>
            <a:pPr>
              <a:lnSpc>
                <a:spcPct val="150000"/>
              </a:lnSpc>
            </a:pPr>
            <a:r>
              <a:rPr lang="en-US" dirty="0"/>
              <a:t>How Return is Measured</a:t>
            </a:r>
          </a:p>
          <a:p>
            <a:pPr>
              <a:lnSpc>
                <a:spcPct val="150000"/>
              </a:lnSpc>
            </a:pPr>
            <a:r>
              <a:rPr lang="en-US" dirty="0"/>
              <a:t>Conversions among Return Measures</a:t>
            </a:r>
          </a:p>
          <a:p>
            <a:pPr>
              <a:lnSpc>
                <a:spcPct val="150000"/>
              </a:lnSpc>
            </a:pPr>
            <a:r>
              <a:rPr lang="en-US" dirty="0"/>
              <a:t>Nature and Analysis of Risk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BA73A3-1136-4ADD-8775-BD6E82ED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Ideas </a:t>
            </a:r>
            <a:r>
              <a:rPr lang="en-US" sz="3200" dirty="0"/>
              <a:t>(Slides 1.1-70)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37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My EAR is 11%. What is the quarterly HPR? The APR?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i) APR = Nom(11, 4</a:t>
            </a:r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APR = </a:t>
            </a:r>
            <a:r>
              <a:rPr lang="en-US" b="1" dirty="0">
                <a:solidFill>
                  <a:srgbClr val="FF0000"/>
                </a:solidFill>
              </a:rPr>
              <a:t>10.57%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i) HPR = APR/m = 10.57%/4</a:t>
            </a:r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HPR = </a:t>
            </a:r>
            <a:r>
              <a:rPr lang="en-US" b="1" dirty="0">
                <a:solidFill>
                  <a:srgbClr val="FF0000"/>
                </a:solidFill>
              </a:rPr>
              <a:t>2.64%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13</a:t>
            </a:r>
            <a:br>
              <a:rPr lang="en-US" dirty="0"/>
            </a:br>
            <a:r>
              <a:rPr lang="en-US" dirty="0"/>
              <a:t>Rate Conversions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676400" y="4611688"/>
          <a:ext cx="51085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3" imgW="2476440" imgH="342720" progId="Equation.DSMT4">
                  <p:embed/>
                </p:oleObj>
              </mc:Choice>
              <mc:Fallback>
                <p:oleObj name="Equation" r:id="rId3" imgW="2476440" imgH="342720" progId="Equation.DSMT4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11688"/>
                        <a:ext cx="5108575" cy="704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6400" y="2876550"/>
          <a:ext cx="5942012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5" imgW="2946240" imgH="457200" progId="Equation.DSMT4">
                  <p:embed/>
                </p:oleObj>
              </mc:Choice>
              <mc:Fallback>
                <p:oleObj name="Equation" r:id="rId5" imgW="2946240" imgH="457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2876550"/>
                        <a:ext cx="5942012" cy="92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77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My APR is 9.2%. What is the semi-annual HPR? The EAR?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i) EAR = Eff(9.2, 2</a:t>
            </a:r>
          </a:p>
          <a:p>
            <a:pPr marL="0" indent="0">
              <a:buNone/>
            </a:pPr>
            <a:r>
              <a:rPr lang="en-US" dirty="0"/>
              <a:t>	ii)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EAR = </a:t>
            </a:r>
            <a:r>
              <a:rPr lang="en-US" b="1" dirty="0">
                <a:solidFill>
                  <a:srgbClr val="FF0000"/>
                </a:solidFill>
              </a:rPr>
              <a:t>9.41%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HPR = APR/m = 9.2%/2	</a:t>
            </a:r>
          </a:p>
          <a:p>
            <a:pPr marL="0" indent="0">
              <a:buNone/>
            </a:pPr>
            <a:r>
              <a:rPr lang="en-US" dirty="0"/>
              <a:t>	HPR </a:t>
            </a:r>
            <a:r>
              <a:rPr lang="en-US"/>
              <a:t>= </a:t>
            </a:r>
            <a:r>
              <a:rPr lang="en-US" b="1">
                <a:solidFill>
                  <a:srgbClr val="FF0000"/>
                </a:solidFill>
              </a:rPr>
              <a:t>4.60%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 14</a:t>
            </a:r>
            <a:br>
              <a:rPr lang="en-US" dirty="0"/>
            </a:br>
            <a:r>
              <a:rPr lang="en-US" dirty="0"/>
              <a:t>Rate Conversions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65300" y="3048000"/>
          <a:ext cx="64770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2958840" imgH="469800" progId="Equation.DSMT4">
                  <p:embed/>
                </p:oleObj>
              </mc:Choice>
              <mc:Fallback>
                <p:oleObj name="Equation" r:id="rId3" imgW="2958840" imgH="469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5300" y="3048000"/>
                        <a:ext cx="64770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129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606800"/>
            <a:ext cx="8153400" cy="1470025"/>
          </a:xfrm>
        </p:spPr>
        <p:txBody>
          <a:bodyPr/>
          <a:lstStyle/>
          <a:p>
            <a:r>
              <a:rPr lang="en-US" dirty="0"/>
              <a:t>4. Excel Skills</a:t>
            </a:r>
          </a:p>
        </p:txBody>
      </p:sp>
    </p:spTree>
    <p:extLst>
      <p:ext uri="{BB962C8B-B14F-4D97-AF65-F5344CB8AC3E}">
        <p14:creationId xmlns:p14="http://schemas.microsoft.com/office/powerpoint/2010/main" val="1582481560"/>
      </p:ext>
    </p:extLst>
  </p:cSld>
  <p:clrMapOvr>
    <a:masterClrMapping/>
  </p:clrMapOvr>
  <p:transition spd="med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hangingPunct="0">
              <a:lnSpc>
                <a:spcPct val="150000"/>
              </a:lnSpc>
            </a:pPr>
            <a:r>
              <a:rPr lang="en-US" dirty="0"/>
              <a:t>Absolute versus Relative Cell References ($)</a:t>
            </a:r>
            <a:endParaRPr lang="en-US" sz="2600" dirty="0"/>
          </a:p>
          <a:p>
            <a:pPr hangingPunct="0">
              <a:lnSpc>
                <a:spcPct val="150000"/>
              </a:lnSpc>
            </a:pPr>
            <a:r>
              <a:rPr lang="en-US" dirty="0"/>
              <a:t>Naming</a:t>
            </a:r>
            <a:endParaRPr lang="en-US" sz="2600" dirty="0"/>
          </a:p>
          <a:p>
            <a:pPr hangingPunct="0">
              <a:lnSpc>
                <a:spcPct val="150000"/>
              </a:lnSpc>
            </a:pPr>
            <a:r>
              <a:rPr lang="en-US" dirty="0"/>
              <a:t>Freezing Panes</a:t>
            </a:r>
            <a:endParaRPr lang="en-US" sz="2600" dirty="0"/>
          </a:p>
          <a:p>
            <a:pPr hangingPunct="0">
              <a:lnSpc>
                <a:spcPct val="150000"/>
              </a:lnSpc>
            </a:pPr>
            <a:r>
              <a:rPr lang="en-US" dirty="0"/>
              <a:t>Naming Worksheets</a:t>
            </a:r>
            <a:endParaRPr lang="en-US" sz="2600" dirty="0"/>
          </a:p>
          <a:p>
            <a:pPr hangingPunct="0">
              <a:lnSpc>
                <a:spcPct val="150000"/>
              </a:lnSpc>
            </a:pPr>
            <a:r>
              <a:rPr lang="en-US" dirty="0"/>
              <a:t>References to Cells on Other Work Sheets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87808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1.1 What Is An Investment?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02465"/>
            <a:ext cx="80010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Pure Rate of Interest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Rate of exchange between future and current consumption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Pure Time Value of Money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Difference between borrowed funds and surplus on their savings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Interest rate, the </a:t>
            </a: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pure time value of money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/>
          <a:lstStyle/>
          <a:p>
            <a:r>
              <a:rPr lang="en-CA" dirty="0"/>
              <a:t>1.1.1 Investment Defined</a:t>
            </a: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5900"/>
            <a:ext cx="8001000" cy="4953000"/>
          </a:xfrm>
        </p:spPr>
        <p:txBody>
          <a:bodyPr/>
          <a:lstStyle/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Commitment of dollars for a period of time to obtain future payments compensate the investor for: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Time funds are committed (</a:t>
            </a: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opportunity cost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Expected rate of inflation over period (</a:t>
            </a: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inflation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Uncertainty of the future payments (</a:t>
            </a: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00100" indent="-80010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Probability Measures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Measures of Central Tendency</a:t>
            </a:r>
          </a:p>
          <a:p>
            <a:pPr marL="990600" lvl="1" indent="-5334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Mean, Median, Mode</a:t>
            </a:r>
          </a:p>
          <a:p>
            <a:pPr marL="609600" indent="-6096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Measures of Dispersion</a:t>
            </a:r>
          </a:p>
          <a:p>
            <a:pPr marL="990600" lvl="1" indent="-5334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Standard Deviation, Variance</a:t>
            </a:r>
          </a:p>
          <a:p>
            <a:pPr marL="609600" indent="-6096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Higher Moments</a:t>
            </a:r>
          </a:p>
          <a:p>
            <a:pPr marL="990600" lvl="1" indent="-5334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Skewness, Kurtosis</a:t>
            </a:r>
          </a:p>
          <a:p>
            <a:pPr marL="609600" indent="-6096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Measures of Dependence</a:t>
            </a:r>
          </a:p>
          <a:p>
            <a:pPr marL="990600" lvl="1" indent="-5334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Covariance, Correlation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1.2.4 Measuring the Risk of Expected Rates of Return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080D78F-1E45-4D9F-8CD2-FD7BCEEC7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Sharpe Ratio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BBC8CA5-4430-4908-A138-713FAF7EE9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4275" y="2711450"/>
          <a:ext cx="5829300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4" imgW="1473120" imgH="406080" progId="Equation.DSMT4">
                  <p:embed/>
                </p:oleObj>
              </mc:Choice>
              <mc:Fallback>
                <p:oleObj name="Equation" r:id="rId4" imgW="1473120" imgH="406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BBC8CA5-4430-4908-A138-713FAF7EE9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4275" y="2711450"/>
                        <a:ext cx="5829300" cy="160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3690647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795731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On the exams you must be able to calculate the probability measures using formulae.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Using the calculator functions is not an acceptable substitute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Calculations</a:t>
            </a:r>
          </a:p>
        </p:txBody>
      </p:sp>
    </p:spTree>
    <p:extLst>
      <p:ext uri="{BB962C8B-B14F-4D97-AF65-F5344CB8AC3E}">
        <p14:creationId xmlns:p14="http://schemas.microsoft.com/office/powerpoint/2010/main" val="39330871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ontemporary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3427</TotalTime>
  <Words>1101</Words>
  <Application>Microsoft Office PowerPoint</Application>
  <PresentationFormat>On-screen Show (4:3)</PresentationFormat>
  <Paragraphs>254</Paragraphs>
  <Slides>43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Century Gothic</vt:lpstr>
      <vt:lpstr>Corbel</vt:lpstr>
      <vt:lpstr>Lucida Grande</vt:lpstr>
      <vt:lpstr>Symbol</vt:lpstr>
      <vt:lpstr>Times New Roman</vt:lpstr>
      <vt:lpstr>Contemporary blue</vt:lpstr>
      <vt:lpstr>Equation</vt:lpstr>
      <vt:lpstr>FIN 377: Investments</vt:lpstr>
      <vt:lpstr>Overview</vt:lpstr>
      <vt:lpstr>1. Review and Questions</vt:lpstr>
      <vt:lpstr>Key Ideas (Slides 1.1-70)</vt:lpstr>
      <vt:lpstr>1.1 What Is An Investment?</vt:lpstr>
      <vt:lpstr>1.1.1 Investment Defined</vt:lpstr>
      <vt:lpstr>Probability Measures</vt:lpstr>
      <vt:lpstr>1.2.4 Measuring the Risk of Expected Rates of Return</vt:lpstr>
      <vt:lpstr>Statistical Calculations</vt:lpstr>
      <vt:lpstr>1.2.1 Measures of Historical Rates of Return</vt:lpstr>
      <vt:lpstr>Conversions</vt:lpstr>
      <vt:lpstr>Downside versus Upside Risk</vt:lpstr>
      <vt:lpstr>Three Step Analysis of Risk</vt:lpstr>
      <vt:lpstr>2. Current Events The World of Indices</vt:lpstr>
      <vt:lpstr>Index Fund</vt:lpstr>
      <vt:lpstr>Total Market Funds</vt:lpstr>
      <vt:lpstr>Current S&amp;P 500</vt:lpstr>
      <vt:lpstr>Russell Index Funds</vt:lpstr>
      <vt:lpstr>Large/Small Cap Funds</vt:lpstr>
      <vt:lpstr>Specialized Equity Indices</vt:lpstr>
      <vt:lpstr>Bond Indices</vt:lpstr>
      <vt:lpstr>Specific Bond Indices</vt:lpstr>
      <vt:lpstr>3. Practice Problems</vt:lpstr>
      <vt:lpstr>Important Note</vt:lpstr>
      <vt:lpstr>3.1 Probability Measures</vt:lpstr>
      <vt:lpstr>Data </vt:lpstr>
      <vt:lpstr>Practice Problem 1 Average (m,  )</vt:lpstr>
      <vt:lpstr>Practice Problem 2 Variance (s2)</vt:lpstr>
      <vt:lpstr>Practice Problem 3 Standard Deviation (s)</vt:lpstr>
      <vt:lpstr>Practice Problem 4 Covariance (sA,B)</vt:lpstr>
      <vt:lpstr>Practice Problem 5 Correlation (rA,B)</vt:lpstr>
      <vt:lpstr>Practice Problem 6 Sharpe Ratio</vt:lpstr>
      <vt:lpstr>3.2 Returns</vt:lpstr>
      <vt:lpstr>Practice Problem 7 Arithmetic and Geometric Mean</vt:lpstr>
      <vt:lpstr>Practice Problem 8 Holding Period Return</vt:lpstr>
      <vt:lpstr>Practice Problem 9 Compounding</vt:lpstr>
      <vt:lpstr>Practice Problem 10 Rate Conversions</vt:lpstr>
      <vt:lpstr>Practice Problem 11 Rate Conversions</vt:lpstr>
      <vt:lpstr>Practice Problem 12 Rate Conversions</vt:lpstr>
      <vt:lpstr>Practice Problem 13 Rate Conversions</vt:lpstr>
      <vt:lpstr>Practice Problem 14 Rate Conversions</vt:lpstr>
      <vt:lpstr>4. Excel Skills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</dc:creator>
  <cp:lastModifiedBy>Schrenk, Lawrence</cp:lastModifiedBy>
  <cp:revision>423</cp:revision>
  <dcterms:created xsi:type="dcterms:W3CDTF">2004-10-03T21:09:17Z</dcterms:created>
  <dcterms:modified xsi:type="dcterms:W3CDTF">2021-01-16T07:28:05Z</dcterms:modified>
</cp:coreProperties>
</file>