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4" r:id="rId3"/>
    <p:sldId id="265" r:id="rId4"/>
    <p:sldId id="318" r:id="rId5"/>
    <p:sldId id="319" r:id="rId6"/>
    <p:sldId id="263" r:id="rId7"/>
    <p:sldId id="287" r:id="rId8"/>
    <p:sldId id="288" r:id="rId9"/>
    <p:sldId id="289" r:id="rId10"/>
    <p:sldId id="290" r:id="rId11"/>
    <p:sldId id="291" r:id="rId12"/>
    <p:sldId id="294" r:id="rId13"/>
    <p:sldId id="310" r:id="rId14"/>
    <p:sldId id="292" r:id="rId15"/>
    <p:sldId id="293" r:id="rId16"/>
    <p:sldId id="295" r:id="rId17"/>
    <p:sldId id="316" r:id="rId18"/>
    <p:sldId id="296" r:id="rId19"/>
    <p:sldId id="297" r:id="rId20"/>
    <p:sldId id="300" r:id="rId21"/>
    <p:sldId id="301" r:id="rId22"/>
    <p:sldId id="317" r:id="rId23"/>
    <p:sldId id="299" r:id="rId24"/>
    <p:sldId id="311" r:id="rId25"/>
    <p:sldId id="303" r:id="rId26"/>
    <p:sldId id="302" r:id="rId27"/>
    <p:sldId id="313" r:id="rId28"/>
    <p:sldId id="304" r:id="rId29"/>
    <p:sldId id="321" r:id="rId30"/>
    <p:sldId id="312" r:id="rId31"/>
    <p:sldId id="305" r:id="rId32"/>
    <p:sldId id="306" r:id="rId33"/>
    <p:sldId id="307" r:id="rId34"/>
    <p:sldId id="31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024" y="990730"/>
            <a:ext cx="4347952" cy="238262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34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2:18 PM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685" y="6154682"/>
            <a:ext cx="1230630" cy="6743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itchFamily="34" charset="0"/>
        </a:defRPr>
      </a:lvl1pPr>
      <a:lvl2pPr marL="742950" indent="-285750" eaLnBrk="1" hangingPunct="1">
        <a:buChar char="–"/>
        <a:defRPr sz="3200">
          <a:latin typeface="Century Gothic" pitchFamily="34" charset="0"/>
        </a:defRPr>
      </a:lvl2pPr>
      <a:lvl3pPr marL="1143000" indent="-228600" eaLnBrk="1" hangingPunct="1">
        <a:buChar char="•"/>
        <a:defRPr sz="3200">
          <a:latin typeface="Century Gothic" pitchFamily="34" charset="0"/>
        </a:defRPr>
      </a:lvl3pPr>
      <a:lvl4pPr marL="1600200" indent="-228600" eaLnBrk="1" hangingPunct="1">
        <a:buChar char="–"/>
        <a:defRPr sz="2800">
          <a:latin typeface="Century Gothic" pitchFamily="34" charset="0"/>
        </a:defRPr>
      </a:lvl4pPr>
      <a:lvl5pPr marL="2057400" indent="-228600" eaLnBrk="1" hangingPunct="1">
        <a:buChar char="»"/>
        <a:defRPr sz="2800">
          <a:latin typeface="Century Gothic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c.gov/edgar.s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://www.sec.gov/edgar.shtml" TargetMode="Externa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92522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Topic 2: Financial Statements, </a:t>
            </a:r>
          </a:p>
          <a:p>
            <a:r>
              <a:rPr lang="en-US" dirty="0"/>
              <a:t>Cash Flow, and Taxes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FIN 360: Corporate Finance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Accounting Value </a:t>
            </a:r>
            <a:r>
              <a:rPr lang="en-US" i="1" dirty="0">
                <a:latin typeface="Arial" charset="0"/>
              </a:rPr>
              <a:t>at a Specific Point in Time</a:t>
            </a:r>
            <a:r>
              <a:rPr lang="en-US" dirty="0">
                <a:latin typeface="Arial" charset="0"/>
              </a:rPr>
              <a:t>.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/>
              <a:t>Identity:</a:t>
            </a:r>
          </a:p>
          <a:p>
            <a:pPr>
              <a:buNone/>
            </a:pPr>
            <a:r>
              <a:rPr lang="en-US" dirty="0"/>
              <a:t>		Assets = Liabilities + Equity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en-US" sz="2800" dirty="0"/>
              <a:t>or better</a:t>
            </a:r>
            <a:endParaRPr lang="en-US" dirty="0"/>
          </a:p>
          <a:p>
            <a:pPr>
              <a:buNone/>
            </a:pPr>
            <a:r>
              <a:rPr lang="en-US" dirty="0"/>
              <a:t>		Equity = Assets – Liabilities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Sheet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>
          <a:xfrm>
            <a:off x="228600" y="1600200"/>
            <a:ext cx="4267200" cy="4525963"/>
          </a:xfrm>
        </p:spPr>
        <p:txBody>
          <a:bodyPr/>
          <a:lstStyle/>
          <a:p>
            <a:pPr algn="ctr">
              <a:buNone/>
            </a:pPr>
            <a:r>
              <a:rPr lang="en-US" u="sng" dirty="0"/>
              <a:t>Assets (LHS)</a:t>
            </a:r>
          </a:p>
          <a:p>
            <a:r>
              <a:rPr lang="en-US" sz="2800" dirty="0"/>
              <a:t>Firm Value</a:t>
            </a:r>
          </a:p>
          <a:p>
            <a:r>
              <a:rPr lang="en-US" sz="2800" dirty="0"/>
              <a:t>Allocation of Investments</a:t>
            </a:r>
          </a:p>
          <a:p>
            <a:r>
              <a:rPr lang="en-US" sz="2800" dirty="0"/>
              <a:t>Organized by ‘Receivable’ Liquidity</a:t>
            </a:r>
          </a:p>
          <a:p>
            <a:r>
              <a:rPr lang="en-US" sz="2800" dirty="0"/>
              <a:t>Assets Portfolio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267200" cy="4525963"/>
          </a:xfrm>
        </p:spPr>
        <p:txBody>
          <a:bodyPr/>
          <a:lstStyle/>
          <a:p>
            <a:pPr algn="ctr">
              <a:buNone/>
            </a:pPr>
            <a:r>
              <a:rPr lang="en-US" u="sng" dirty="0"/>
              <a:t>Liabilities (RHS)</a:t>
            </a:r>
          </a:p>
          <a:p>
            <a:r>
              <a:rPr lang="en-US" sz="2800" dirty="0"/>
              <a:t>Claims on Firm Value</a:t>
            </a:r>
          </a:p>
          <a:p>
            <a:r>
              <a:rPr lang="en-US" sz="2800" dirty="0"/>
              <a:t>Allocation of Securities Issued</a:t>
            </a:r>
          </a:p>
          <a:p>
            <a:r>
              <a:rPr lang="en-US" sz="2800" dirty="0"/>
              <a:t>Organized by ‘Payable’ Liquidity</a:t>
            </a:r>
          </a:p>
          <a:p>
            <a:r>
              <a:rPr lang="en-US" sz="2800" dirty="0"/>
              <a:t>Claims Portfolio</a:t>
            </a:r>
            <a:r>
              <a:rPr lang="en-US" sz="2800" dirty="0">
                <a:latin typeface="Century Gothic"/>
              </a:rPr>
              <a:t>▪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Sheet Analysis</a:t>
            </a:r>
            <a:r>
              <a:rPr lang="en-US" dirty="0">
                <a:latin typeface="Century Gothic"/>
              </a:rPr>
              <a:t>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indent="-742950">
              <a:buFont typeface="+mj-lt"/>
              <a:buAutoNum type="alphaUcPeriod"/>
            </a:pPr>
            <a:r>
              <a:rPr lang="en-US" dirty="0"/>
              <a:t>Accounting Liquidity</a:t>
            </a:r>
          </a:p>
          <a:p>
            <a:pPr marL="742950" indent="-742950">
              <a:buFont typeface="+mj-lt"/>
              <a:buAutoNum type="alphaUcPeriod"/>
            </a:pPr>
            <a:endParaRPr lang="en-US" dirty="0"/>
          </a:p>
          <a:p>
            <a:pPr marL="742950" indent="-742950">
              <a:buFont typeface="+mj-lt"/>
              <a:buAutoNum type="alphaUcPeriod"/>
            </a:pPr>
            <a:r>
              <a:rPr lang="en-US" dirty="0"/>
              <a:t>Debt versus Equity</a:t>
            </a:r>
          </a:p>
          <a:p>
            <a:pPr marL="742950" indent="-742950">
              <a:buFont typeface="+mj-lt"/>
              <a:buAutoNum type="alphaUcPeriod"/>
            </a:pPr>
            <a:endParaRPr lang="en-US" dirty="0"/>
          </a:p>
          <a:p>
            <a:pPr marL="742950" indent="-742950">
              <a:buFont typeface="+mj-lt"/>
              <a:buAutoNum type="alphaUcPeriod"/>
            </a:pPr>
            <a:r>
              <a:rPr lang="en-US" dirty="0"/>
              <a:t>Market Value versus Historical Cost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Sheet Issues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dirty="0"/>
              <a:t>Liquidity</a:t>
            </a:r>
          </a:p>
          <a:p>
            <a:pPr marL="800100" lvl="3" indent="-342900"/>
            <a:r>
              <a:rPr lang="en-US" dirty="0"/>
              <a:t>Time in which Assets can be Converted to Cash</a:t>
            </a:r>
            <a:r>
              <a:rPr lang="en-US" dirty="0">
                <a:cs typeface="Arial" charset="0"/>
              </a:rPr>
              <a:t>–</a:t>
            </a:r>
            <a:r>
              <a:rPr lang="en-US" i="1" dirty="0"/>
              <a:t>without a Significant Loss in Value</a:t>
            </a:r>
          </a:p>
          <a:p>
            <a:pPr marL="342900" lvl="2" indent="-342900"/>
            <a:endParaRPr lang="en-US" dirty="0"/>
          </a:p>
          <a:p>
            <a:pPr marL="342900" lvl="2" indent="-342900"/>
            <a:r>
              <a:rPr lang="en-US" dirty="0"/>
              <a:t>Liquidity Risk-Return Trade-Off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Accounting Liquidity</a:t>
            </a:r>
          </a:p>
        </p:txBody>
      </p:sp>
    </p:spTree>
    <p:extLst>
      <p:ext uri="{BB962C8B-B14F-4D97-AF65-F5344CB8AC3E}">
        <p14:creationId xmlns:p14="http://schemas.microsoft.com/office/powerpoint/2010/main" val="738433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Time Horizons</a:t>
            </a:r>
            <a:endParaRPr lang="en-US" dirty="0"/>
          </a:p>
          <a:p>
            <a:pPr lvl="1"/>
            <a:r>
              <a:rPr lang="en-US" sz="2800" dirty="0"/>
              <a:t>Cash and Equivalents???</a:t>
            </a:r>
          </a:p>
          <a:p>
            <a:pPr lvl="1"/>
            <a:r>
              <a:rPr lang="en-US" sz="2800" dirty="0"/>
              <a:t>Accounts Receivable???</a:t>
            </a:r>
          </a:p>
          <a:p>
            <a:pPr lvl="1"/>
            <a:r>
              <a:rPr lang="en-US" sz="2800" dirty="0"/>
              <a:t>Inventory???</a:t>
            </a:r>
          </a:p>
          <a:p>
            <a:pPr lvl="1"/>
            <a:endParaRPr lang="en-US" sz="2800" dirty="0"/>
          </a:p>
          <a:p>
            <a:r>
              <a:rPr lang="en-US" dirty="0"/>
              <a:t>Working Capital</a:t>
            </a:r>
          </a:p>
          <a:p>
            <a:pPr marL="1257300" lvl="4" indent="-342900"/>
            <a:endParaRPr lang="en-US" sz="2400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Liquidity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Equity ‘Residual Claimants’</a:t>
            </a:r>
          </a:p>
          <a:p>
            <a:pPr lvl="1"/>
            <a:r>
              <a:rPr lang="en-US" dirty="0"/>
              <a:t>Solvent Cash Flows</a:t>
            </a:r>
          </a:p>
          <a:p>
            <a:pPr lvl="1"/>
            <a:r>
              <a:rPr lang="en-US" dirty="0"/>
              <a:t>Bankruptcy (APR Rule)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Two Concerns</a:t>
            </a:r>
          </a:p>
          <a:p>
            <a:pPr lvl="1"/>
            <a:r>
              <a:rPr lang="en-US" dirty="0"/>
              <a:t>Total Amount of Debt</a:t>
            </a:r>
          </a:p>
          <a:p>
            <a:pPr lvl="1"/>
            <a:r>
              <a:rPr lang="en-US" dirty="0"/>
              <a:t>Ability to Service Debt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B. Debt versus Equity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Market Value versus Historical Cost</a:t>
            </a:r>
          </a:p>
          <a:p>
            <a:endParaRPr lang="en-US" dirty="0"/>
          </a:p>
          <a:p>
            <a:r>
              <a:rPr lang="en-US" dirty="0"/>
              <a:t>Non-Real Cash Flows</a:t>
            </a:r>
          </a:p>
          <a:p>
            <a:pPr lvl="1"/>
            <a:r>
              <a:rPr lang="en-US" dirty="0"/>
              <a:t>Goodwill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Value versus ‘Cost’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effect on the level of current assets of collecting more accounts receivable?</a:t>
            </a:r>
          </a:p>
          <a:p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Increases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Decreases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Stays the Same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Cannot Determine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T-P-S</a:t>
            </a:r>
          </a:p>
        </p:txBody>
      </p:sp>
    </p:spTree>
    <p:extLst>
      <p:ext uri="{BB962C8B-B14F-4D97-AF65-F5344CB8AC3E}">
        <p14:creationId xmlns:p14="http://schemas.microsoft.com/office/powerpoint/2010/main" val="1567460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Measures financial performance </a:t>
            </a:r>
            <a:r>
              <a:rPr lang="en-US" i="1" dirty="0"/>
              <a:t>over a specific period of time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Accounting Definition of Income: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	Income = Revenue – Cost</a:t>
            </a:r>
          </a:p>
          <a:p>
            <a:endParaRPr lang="en-US" dirty="0"/>
          </a:p>
          <a:p>
            <a:r>
              <a:rPr lang="en-US" dirty="0"/>
              <a:t>Organization: ‘Levels’ of Earnings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Statement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228600" y="1600200"/>
            <a:ext cx="4724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Sales</a:t>
            </a:r>
          </a:p>
          <a:p>
            <a:pPr>
              <a:buNone/>
            </a:pPr>
            <a:r>
              <a:rPr lang="en-US" sz="2400" u="sng" dirty="0"/>
              <a:t>– Variable Costs	</a:t>
            </a:r>
          </a:p>
          <a:p>
            <a:pPr>
              <a:buNone/>
            </a:pPr>
            <a:r>
              <a:rPr lang="en-US" sz="2400" b="1" dirty="0">
                <a:solidFill>
                  <a:srgbClr val="00B0F0"/>
                </a:solidFill>
              </a:rPr>
              <a:t>Gross Costs</a:t>
            </a:r>
          </a:p>
          <a:p>
            <a:pPr>
              <a:buNone/>
            </a:pPr>
            <a:r>
              <a:rPr lang="en-US" sz="2400" u="sng" dirty="0"/>
              <a:t>– Fixed Costs	</a:t>
            </a:r>
          </a:p>
          <a:p>
            <a:pPr>
              <a:buNone/>
            </a:pPr>
            <a:r>
              <a:rPr lang="en-US" sz="2400" b="1" dirty="0">
                <a:solidFill>
                  <a:srgbClr val="00B0F0"/>
                </a:solidFill>
              </a:rPr>
              <a:t>EBIT</a:t>
            </a:r>
          </a:p>
          <a:p>
            <a:pPr>
              <a:buNone/>
            </a:pPr>
            <a:r>
              <a:rPr lang="en-US" sz="2400" u="sng" dirty="0"/>
              <a:t>– Interest		</a:t>
            </a:r>
          </a:p>
          <a:p>
            <a:pPr>
              <a:buNone/>
            </a:pPr>
            <a:r>
              <a:rPr lang="en-US" sz="2400" b="1" dirty="0">
                <a:solidFill>
                  <a:srgbClr val="00B0F0"/>
                </a:solidFill>
              </a:rPr>
              <a:t>EBT</a:t>
            </a:r>
          </a:p>
          <a:p>
            <a:pPr>
              <a:buNone/>
            </a:pPr>
            <a:r>
              <a:rPr lang="en-US" sz="2400" u="sng" dirty="0"/>
              <a:t>– Taxes		</a:t>
            </a:r>
          </a:p>
          <a:p>
            <a:pPr>
              <a:buNone/>
            </a:pPr>
            <a:r>
              <a:rPr lang="en-US" sz="2400" b="1" dirty="0">
                <a:solidFill>
                  <a:srgbClr val="00B0F0"/>
                </a:solidFill>
              </a:rPr>
              <a:t>Net Income</a:t>
            </a:r>
          </a:p>
          <a:p>
            <a:pPr>
              <a:buNone/>
            </a:pPr>
            <a:r>
              <a:rPr lang="en-US" sz="2400" u="sng" dirty="0"/>
              <a:t>– Dividends		</a:t>
            </a:r>
          </a:p>
          <a:p>
            <a:pPr>
              <a:buNone/>
            </a:pPr>
            <a:r>
              <a:rPr lang="en-US" sz="2400" b="1" dirty="0">
                <a:solidFill>
                  <a:srgbClr val="00B0F0"/>
                </a:solidFill>
              </a:rPr>
              <a:t>Additions to Retained Earnings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105400" y="1600200"/>
            <a:ext cx="4038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Earnings…</a:t>
            </a:r>
            <a:r>
              <a:rPr lang="en-US" sz="2400" dirty="0">
                <a:latin typeface="Arial"/>
                <a:cs typeface="Arial"/>
              </a:rPr>
              <a:t>▪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From Unit Production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From Total Production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After Financing Included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After Taxes Included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Retained by the Firm</a:t>
            </a:r>
            <a:r>
              <a:rPr lang="en-US" sz="2400" dirty="0">
                <a:latin typeface="Arial"/>
                <a:cs typeface="Arial"/>
              </a:rPr>
              <a:t> ▪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Income Statement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Project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Financial Statements</a:t>
            </a:r>
          </a:p>
          <a:p>
            <a:pPr marL="1143000" lvl="1" indent="-742950"/>
            <a:r>
              <a:rPr lang="en-US" dirty="0"/>
              <a:t>Balance Sheet</a:t>
            </a:r>
          </a:p>
          <a:p>
            <a:pPr marL="1143000" lvl="1" indent="-742950"/>
            <a:r>
              <a:rPr lang="en-US" dirty="0"/>
              <a:t>Income Statement</a:t>
            </a:r>
          </a:p>
          <a:p>
            <a:pPr marL="1143000" lvl="1" indent="-742950"/>
            <a:r>
              <a:rPr lang="en-US" dirty="0"/>
              <a:t>Statement of Cash Flows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Free Cash Flow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Taxes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r>
              <a:rPr lang="en-US" sz="3600" dirty="0"/>
              <a:t>Website: </a:t>
            </a:r>
            <a:r>
              <a:rPr lang="en-US" dirty="0">
                <a:hlinkClick r:id="rId2"/>
              </a:rPr>
              <a:t>EDGAR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Outline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indent="-742950">
              <a:buFont typeface="+mj-lt"/>
              <a:buAutoNum type="alphaUcPeriod"/>
            </a:pPr>
            <a:r>
              <a:rPr lang="en-US" dirty="0"/>
              <a:t>Non-Cash Items</a:t>
            </a:r>
          </a:p>
          <a:p>
            <a:pPr marL="742950" indent="-742950">
              <a:buFont typeface="+mj-lt"/>
              <a:buAutoNum type="alphaUcPeriod"/>
            </a:pPr>
            <a:endParaRPr lang="en-US" dirty="0"/>
          </a:p>
          <a:p>
            <a:pPr marL="742950" indent="-742950">
              <a:buFont typeface="+mj-lt"/>
              <a:buAutoNum type="alphaUcPeriod"/>
            </a:pPr>
            <a:r>
              <a:rPr lang="en-US" dirty="0"/>
              <a:t>Annualization (above)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Statement Issues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A. GAAP</a:t>
            </a:r>
          </a:p>
          <a:p>
            <a:pPr lvl="1"/>
            <a:r>
              <a:rPr lang="en-US" dirty="0"/>
              <a:t>Accrual Accounting Principle</a:t>
            </a:r>
          </a:p>
          <a:p>
            <a:pPr lvl="2"/>
            <a:r>
              <a:rPr lang="en-US" dirty="0"/>
              <a:t>Match Revenue with Expenses</a:t>
            </a:r>
          </a:p>
          <a:p>
            <a:pPr lvl="1"/>
            <a:r>
              <a:rPr lang="en-US" dirty="0"/>
              <a:t>Not Real Cash Flows</a:t>
            </a:r>
          </a:p>
          <a:p>
            <a:pPr lvl="1"/>
            <a:endParaRPr lang="en-US" dirty="0"/>
          </a:p>
          <a:p>
            <a:r>
              <a:rPr lang="en-US" dirty="0"/>
              <a:t>B. Non-Cash Items</a:t>
            </a:r>
          </a:p>
          <a:p>
            <a:pPr lvl="1"/>
            <a:r>
              <a:rPr lang="en-US" dirty="0"/>
              <a:t>Depreciation</a:t>
            </a:r>
          </a:p>
          <a:p>
            <a:pPr lvl="1"/>
            <a:r>
              <a:rPr lang="en-US" dirty="0"/>
              <a:t>Differed Taxes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GAAP &amp; B. Non-Cash Items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How do changes in the balance sheet alter the income statement?  Mainly through changes in…</a:t>
            </a:r>
          </a:p>
          <a:p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Current Assets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Current Liabilities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Debt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Equity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T-P-S</a:t>
            </a:r>
          </a:p>
        </p:txBody>
      </p:sp>
    </p:spTree>
    <p:extLst>
      <p:ext uri="{BB962C8B-B14F-4D97-AF65-F5344CB8AC3E}">
        <p14:creationId xmlns:p14="http://schemas.microsoft.com/office/powerpoint/2010/main" val="2108429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Measures Generation of Cash </a:t>
            </a:r>
            <a:r>
              <a:rPr lang="en-US" i="1" dirty="0"/>
              <a:t>over a Specific Period of Time</a:t>
            </a:r>
          </a:p>
          <a:p>
            <a:endParaRPr lang="en-US" dirty="0"/>
          </a:p>
          <a:p>
            <a:r>
              <a:rPr lang="en-US" dirty="0"/>
              <a:t>Real Cash Flows (Almost)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Statement of Cash Flows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Sources (+)/Uses (-) of Cash</a:t>
            </a:r>
          </a:p>
          <a:p>
            <a:endParaRPr lang="en-US" dirty="0"/>
          </a:p>
          <a:p>
            <a:pPr lvl="1"/>
            <a:r>
              <a:rPr lang="en-US" dirty="0"/>
              <a:t>LHS</a:t>
            </a:r>
          </a:p>
          <a:p>
            <a:pPr lvl="2"/>
            <a:r>
              <a:rPr lang="en-US" dirty="0"/>
              <a:t>Short Term Investments (Operations)</a:t>
            </a:r>
          </a:p>
          <a:p>
            <a:pPr lvl="2"/>
            <a:r>
              <a:rPr lang="en-US" dirty="0"/>
              <a:t>Long Term Investments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RHS</a:t>
            </a:r>
          </a:p>
          <a:p>
            <a:pPr lvl="2"/>
            <a:r>
              <a:rPr lang="en-US" dirty="0"/>
              <a:t>Financing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Flow Organization</a:t>
            </a:r>
          </a:p>
        </p:txBody>
      </p:sp>
    </p:spTree>
    <p:extLst>
      <p:ext uri="{BB962C8B-B14F-4D97-AF65-F5344CB8AC3E}">
        <p14:creationId xmlns:p14="http://schemas.microsoft.com/office/powerpoint/2010/main" val="1231431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 Free Cash Flow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Cash Flow Potentially Payable to Investors</a:t>
            </a:r>
          </a:p>
          <a:p>
            <a:pPr lvl="1"/>
            <a:r>
              <a:rPr lang="en-US" dirty="0"/>
              <a:t>Not Covered by GAAP</a:t>
            </a:r>
          </a:p>
          <a:p>
            <a:pPr lvl="1"/>
            <a:endParaRPr lang="en-US" dirty="0"/>
          </a:p>
          <a:p>
            <a:r>
              <a:rPr lang="en-US" dirty="0"/>
              <a:t>Contrast with Other Measures</a:t>
            </a:r>
          </a:p>
          <a:p>
            <a:pPr lvl="1"/>
            <a:r>
              <a:rPr lang="en-US" dirty="0"/>
              <a:t>Net Income</a:t>
            </a:r>
          </a:p>
          <a:p>
            <a:pPr lvl="1"/>
            <a:r>
              <a:rPr lang="en-US" dirty="0"/>
              <a:t>Dividends + Interest Payments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Cash Flow (FCF)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Pro: Best Measurement of Earnings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Con: Possibly Subjective</a:t>
            </a:r>
          </a:p>
          <a:p>
            <a:endParaRPr lang="en-US" dirty="0"/>
          </a:p>
          <a:p>
            <a:pPr lvl="1"/>
            <a:r>
              <a:rPr lang="en-US" dirty="0"/>
              <a:t>Contrast with Income Statement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Cash Flow (FCF)</a:t>
            </a:r>
          </a:p>
        </p:txBody>
      </p:sp>
    </p:spTree>
    <p:extLst>
      <p:ext uri="{BB962C8B-B14F-4D97-AF65-F5344CB8AC3E}">
        <p14:creationId xmlns:p14="http://schemas.microsoft.com/office/powerpoint/2010/main" val="29707699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763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EBIT</a:t>
            </a:r>
          </a:p>
          <a:p>
            <a:pPr>
              <a:buNone/>
            </a:pPr>
            <a:r>
              <a:rPr lang="en-US" sz="4000" dirty="0">
                <a:solidFill>
                  <a:srgbClr val="FF0000"/>
                </a:solidFill>
              </a:rPr>
              <a:t>– Taxes</a:t>
            </a:r>
          </a:p>
          <a:p>
            <a:pPr>
              <a:buNone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+ Depreciation (not real cash flow)</a:t>
            </a:r>
          </a:p>
          <a:p>
            <a:pPr>
              <a:buNone/>
            </a:pPr>
            <a:r>
              <a:rPr lang="en-US" sz="4000" dirty="0">
                <a:solidFill>
                  <a:srgbClr val="FF0000"/>
                </a:solidFill>
              </a:rPr>
              <a:t>– </a:t>
            </a:r>
            <a:r>
              <a:rPr lang="en-US" sz="4000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4000" dirty="0">
                <a:solidFill>
                  <a:srgbClr val="FF0000"/>
                </a:solidFill>
              </a:rPr>
              <a:t> Capital Expenditures</a:t>
            </a:r>
          </a:p>
          <a:p>
            <a:pPr>
              <a:buNone/>
            </a:pPr>
            <a:r>
              <a:rPr lang="en-US" sz="4000" u="sng" dirty="0">
                <a:solidFill>
                  <a:srgbClr val="FF0000"/>
                </a:solidFill>
              </a:rPr>
              <a:t>– </a:t>
            </a:r>
            <a:r>
              <a:rPr lang="en-US" sz="4000" u="sng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4000" u="sng" dirty="0">
                <a:solidFill>
                  <a:srgbClr val="FF0000"/>
                </a:solidFill>
              </a:rPr>
              <a:t> Working Capital				</a:t>
            </a:r>
          </a:p>
          <a:p>
            <a:pPr>
              <a:buNone/>
            </a:pPr>
            <a:r>
              <a:rPr lang="en-US" sz="4000" dirty="0"/>
              <a:t>= Free Cash Flow (FCF)</a:t>
            </a:r>
          </a:p>
          <a:p>
            <a:pPr>
              <a:buNone/>
            </a:pPr>
            <a:r>
              <a:rPr lang="en-US" sz="4000" dirty="0"/>
              <a:t>		</a:t>
            </a:r>
            <a:r>
              <a:rPr lang="en-US" sz="2400" dirty="0"/>
              <a:t>NOTE: </a:t>
            </a:r>
            <a:r>
              <a:rPr lang="en-US" sz="2400" dirty="0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sz="2400" dirty="0"/>
              <a:t>, i.e., ‘delta’ means change in…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Free Cash Flows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firm records an EBIT of $1,000 and its corporate tax rate is 30%. Depreciation for this period is $400, the firm has increased capital appreciation by $200 and working capital by $50.</a:t>
            </a:r>
          </a:p>
          <a:p>
            <a:endParaRPr lang="en-US" dirty="0"/>
          </a:p>
          <a:p>
            <a:r>
              <a:rPr lang="en-US" dirty="0"/>
              <a:t>FCF Calculation</a:t>
            </a:r>
          </a:p>
          <a:p>
            <a:pPr marL="457200" lvl="1" indent="0">
              <a:buNone/>
            </a:pPr>
            <a:r>
              <a:rPr lang="en-US" dirty="0"/>
              <a:t>$1,000		EBIT</a:t>
            </a:r>
          </a:p>
          <a:p>
            <a:pPr marL="457200" lvl="1" indent="0">
              <a:buNone/>
            </a:pPr>
            <a:r>
              <a:rPr lang="en-US" dirty="0"/>
              <a:t>    -300		Taxes</a:t>
            </a:r>
          </a:p>
          <a:p>
            <a:pPr marL="457200" lvl="1" indent="0">
              <a:buNone/>
            </a:pPr>
            <a:r>
              <a:rPr lang="en-US" dirty="0"/>
              <a:t>   +400		Depreciation</a:t>
            </a:r>
          </a:p>
          <a:p>
            <a:pPr marL="457200" lvl="1" indent="0">
              <a:buNone/>
            </a:pPr>
            <a:r>
              <a:rPr lang="en-US" dirty="0"/>
              <a:t>      -50		</a:t>
            </a:r>
            <a:r>
              <a:rPr lang="en-US" dirty="0">
                <a:solidFill>
                  <a:schemeClr val="tx1"/>
                </a:solidFill>
                <a:latin typeface="Symbol" pitchFamily="18" charset="2"/>
              </a:rPr>
              <a:t> D </a:t>
            </a:r>
            <a:r>
              <a:rPr lang="en-US" dirty="0">
                <a:solidFill>
                  <a:schemeClr val="tx1"/>
                </a:solidFill>
              </a:rPr>
              <a:t>Working Capital</a:t>
            </a:r>
          </a:p>
          <a:p>
            <a:pPr marL="457200" lvl="1" indent="0">
              <a:buNone/>
            </a:pPr>
            <a:r>
              <a:rPr lang="en-US" u="sng" dirty="0">
                <a:solidFill>
                  <a:schemeClr val="tx1"/>
                </a:solidFill>
              </a:rPr>
              <a:t>    -200</a:t>
            </a:r>
            <a:r>
              <a:rPr lang="en-US" u="sng" dirty="0"/>
              <a:t>		</a:t>
            </a:r>
            <a:r>
              <a:rPr lang="en-US" u="sng" dirty="0">
                <a:solidFill>
                  <a:schemeClr val="tx1"/>
                </a:solidFill>
                <a:latin typeface="Symbol" pitchFamily="18" charset="2"/>
              </a:rPr>
              <a:t> D </a:t>
            </a:r>
            <a:r>
              <a:rPr lang="en-US" u="sng" dirty="0">
                <a:solidFill>
                  <a:schemeClr val="tx1"/>
                </a:solidFill>
              </a:rPr>
              <a:t>Capital Appreciation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   $850		FCF</a:t>
            </a:r>
          </a:p>
          <a:p>
            <a:pPr lvl="1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en-US" dirty="0"/>
          </a:p>
          <a:p>
            <a:pPr lvl="1"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FCF Example</a:t>
            </a:r>
          </a:p>
        </p:txBody>
      </p:sp>
    </p:spTree>
    <p:extLst>
      <p:ext uri="{BB962C8B-B14F-4D97-AF65-F5344CB8AC3E}">
        <p14:creationId xmlns:p14="http://schemas.microsoft.com/office/powerpoint/2010/main" val="3102093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Financial Statements</a:t>
            </a:r>
          </a:p>
          <a:p>
            <a:pPr lvl="1"/>
            <a:r>
              <a:rPr lang="en-US" sz="2800" dirty="0"/>
              <a:t>Download your Firm's Most Recent 10Q from </a:t>
            </a:r>
            <a:r>
              <a:rPr lang="en-US" sz="2800" dirty="0">
                <a:hlinkClick r:id="rId2"/>
              </a:rPr>
              <a:t>EDGAR</a:t>
            </a:r>
            <a:endParaRPr lang="en-US" sz="2800" dirty="0"/>
          </a:p>
          <a:p>
            <a:pPr lvl="1"/>
            <a:r>
              <a:rPr lang="en-US" sz="2800" dirty="0"/>
              <a:t>Extract </a:t>
            </a:r>
          </a:p>
          <a:p>
            <a:pPr marL="1485900" lvl="2" indent="-571500">
              <a:buFont typeface="+mj-lt"/>
              <a:buAutoNum type="romanLcPeriod"/>
            </a:pPr>
            <a:r>
              <a:rPr lang="en-US" sz="2200" dirty="0"/>
              <a:t>Quarterly Income Statement</a:t>
            </a:r>
          </a:p>
          <a:p>
            <a:pPr marL="1485900" lvl="2" indent="-571500">
              <a:buFont typeface="+mj-lt"/>
              <a:buAutoNum type="romanLcPeriod"/>
            </a:pPr>
            <a:r>
              <a:rPr lang="en-US" sz="2200" dirty="0"/>
              <a:t>Balance Sheet</a:t>
            </a:r>
          </a:p>
          <a:p>
            <a:pPr lvl="1"/>
            <a:r>
              <a:rPr lang="en-US" sz="2800" dirty="0"/>
              <a:t>Put these on one Excel Worksheet like…</a:t>
            </a:r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Course Project</a:t>
            </a: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743200"/>
            <a:ext cx="325129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4. Taxes</a:t>
            </a:r>
          </a:p>
        </p:txBody>
      </p:sp>
    </p:spTree>
    <p:extLst>
      <p:ext uri="{BB962C8B-B14F-4D97-AF65-F5344CB8AC3E}">
        <p14:creationId xmlns:p14="http://schemas.microsoft.com/office/powerpoint/2010/main" val="1920014817"/>
      </p:ext>
    </p:extLst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Corporate versus Personal</a:t>
            </a:r>
          </a:p>
          <a:p>
            <a:pPr lvl="1"/>
            <a:r>
              <a:rPr lang="en-US" dirty="0"/>
              <a:t>Double Taxation</a:t>
            </a:r>
          </a:p>
          <a:p>
            <a:r>
              <a:rPr lang="en-US" dirty="0"/>
              <a:t>Debt-Equity Asymmetry</a:t>
            </a:r>
          </a:p>
          <a:p>
            <a:r>
              <a:rPr lang="en-US" dirty="0"/>
              <a:t>Tax Shields</a:t>
            </a:r>
          </a:p>
          <a:p>
            <a:r>
              <a:rPr lang="en-US" dirty="0"/>
              <a:t>Carry-Forward/Carry-Back</a:t>
            </a:r>
          </a:p>
          <a:p>
            <a:r>
              <a:rPr lang="en-US" dirty="0"/>
              <a:t>Expenses and Depreciation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Issues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Corporate</a:t>
            </a:r>
          </a:p>
          <a:p>
            <a:pPr lvl="1"/>
            <a:r>
              <a:rPr lang="en-US" dirty="0"/>
              <a:t>Progressive</a:t>
            </a:r>
          </a:p>
          <a:p>
            <a:pPr lvl="1"/>
            <a:r>
              <a:rPr lang="en-US" dirty="0"/>
              <a:t>Uniform Rate (Generally)</a:t>
            </a:r>
          </a:p>
          <a:p>
            <a:pPr lvl="1"/>
            <a:endParaRPr lang="en-US" dirty="0"/>
          </a:p>
          <a:p>
            <a:r>
              <a:rPr lang="en-US" dirty="0"/>
              <a:t>Personal</a:t>
            </a:r>
          </a:p>
          <a:p>
            <a:pPr lvl="1"/>
            <a:r>
              <a:rPr lang="en-US" dirty="0"/>
              <a:t>Progressive</a:t>
            </a:r>
          </a:p>
          <a:p>
            <a:pPr lvl="1"/>
            <a:r>
              <a:rPr lang="en-US" dirty="0"/>
              <a:t>Multiple Rates Possible</a:t>
            </a:r>
          </a:p>
          <a:p>
            <a:pPr lvl="2"/>
            <a:r>
              <a:rPr lang="en-US" dirty="0"/>
              <a:t>Dividends</a:t>
            </a:r>
          </a:p>
          <a:p>
            <a:pPr lvl="2"/>
            <a:r>
              <a:rPr lang="en-US" dirty="0"/>
              <a:t>Interest Payments</a:t>
            </a:r>
          </a:p>
          <a:p>
            <a:pPr lvl="2"/>
            <a:r>
              <a:rPr lang="en-US" dirty="0"/>
              <a:t>Capital Gains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Rates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3200" dirty="0"/>
              <a:t>Average Tax: Tax Payment/EBT</a:t>
            </a:r>
          </a:p>
          <a:p>
            <a:endParaRPr lang="en-US" sz="3200" dirty="0"/>
          </a:p>
          <a:p>
            <a:r>
              <a:rPr lang="en-US" sz="3200" dirty="0"/>
              <a:t>Marginal Tax: Tax Paid on next $1 Earned.</a:t>
            </a:r>
          </a:p>
          <a:p>
            <a:pPr lvl="1"/>
            <a:r>
              <a:rPr lang="en-US" sz="2800" dirty="0"/>
              <a:t>Incremental</a:t>
            </a:r>
          </a:p>
          <a:p>
            <a:pPr>
              <a:buNone/>
            </a:pPr>
            <a:endParaRPr lang="en-US" sz="3200" dirty="0"/>
          </a:p>
          <a:p>
            <a:r>
              <a:rPr lang="en-US" sz="3200" dirty="0"/>
              <a:t>When to Use Each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versus Average Tax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Current Tax Schedule</a:t>
            </a:r>
          </a:p>
          <a:p>
            <a:pPr lvl="1"/>
            <a:r>
              <a:rPr lang="en-US" sz="2800" dirty="0"/>
              <a:t>10%	up to $100,000</a:t>
            </a:r>
          </a:p>
          <a:p>
            <a:pPr lvl="1"/>
            <a:r>
              <a:rPr lang="en-US" sz="2800" dirty="0"/>
              <a:t>20%	over $100,000</a:t>
            </a:r>
          </a:p>
          <a:p>
            <a:endParaRPr lang="en-US" sz="3200" dirty="0"/>
          </a:p>
          <a:p>
            <a:r>
              <a:rPr lang="en-US" sz="3200" dirty="0"/>
              <a:t>Current Taxes on $500,000 income</a:t>
            </a:r>
          </a:p>
          <a:p>
            <a:pPr lvl="1"/>
            <a:r>
              <a:rPr lang="en-US" sz="2400" dirty="0"/>
              <a:t>10% of $100,000	=	$10,000</a:t>
            </a:r>
          </a:p>
          <a:p>
            <a:pPr lvl="1"/>
            <a:r>
              <a:rPr lang="en-US" sz="2400" dirty="0"/>
              <a:t>20% of $400,000	=	</a:t>
            </a:r>
            <a:r>
              <a:rPr lang="en-US" sz="2400" u="sng" dirty="0"/>
              <a:t>$80,000</a:t>
            </a:r>
          </a:p>
          <a:p>
            <a:pPr lvl="1"/>
            <a:r>
              <a:rPr lang="en-US" sz="2400" dirty="0"/>
              <a:t>Total				$90,000</a:t>
            </a:r>
          </a:p>
          <a:p>
            <a:pPr lvl="1">
              <a:buNone/>
            </a:pPr>
            <a:endParaRPr lang="en-US" sz="2800" dirty="0"/>
          </a:p>
          <a:p>
            <a:r>
              <a:rPr lang="en-US" sz="3200" dirty="0"/>
              <a:t>Average Tax Rate = $90,000/$500,000 = 18%</a:t>
            </a:r>
          </a:p>
          <a:p>
            <a:pPr>
              <a:buNone/>
            </a:pPr>
            <a:endParaRPr lang="en-US" sz="3200" dirty="0"/>
          </a:p>
          <a:p>
            <a:r>
              <a:rPr lang="en-US" sz="3200" dirty="0"/>
              <a:t>Marginal Tax Rate = 20%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4269154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Click on ‘Interactive Data’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EDGAR 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3200"/>
            <a:ext cx="8519848" cy="346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1820333" y="5257800"/>
            <a:ext cx="838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86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2438400"/>
            <a:ext cx="582930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Click on ‘View Excel Document’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EDGAR 2</a:t>
            </a:r>
          </a:p>
        </p:txBody>
      </p:sp>
      <p:sp>
        <p:nvSpPr>
          <p:cNvPr id="7" name="Oval 6"/>
          <p:cNvSpPr/>
          <p:nvPr/>
        </p:nvSpPr>
        <p:spPr>
          <a:xfrm>
            <a:off x="1828800" y="3733799"/>
            <a:ext cx="1219200" cy="4286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23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Financial Statements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Income Statement		</a:t>
            </a:r>
            <a:r>
              <a:rPr lang="en-US" i="1" dirty="0"/>
              <a:t>Flow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Balance Sheet			</a:t>
            </a:r>
            <a:r>
              <a:rPr lang="en-US" i="1" dirty="0"/>
              <a:t>Stock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Statement of Cash Flows 	</a:t>
            </a:r>
            <a:r>
              <a:rPr lang="en-US" i="1" dirty="0"/>
              <a:t>Flow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Financial Statements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Stock Statements</a:t>
            </a:r>
          </a:p>
          <a:p>
            <a:pPr lvl="1"/>
            <a:r>
              <a:rPr lang="en-US" sz="3000" dirty="0"/>
              <a:t>Value </a:t>
            </a:r>
            <a:r>
              <a:rPr lang="en-US" sz="3000" i="1" dirty="0"/>
              <a:t>at One Point </a:t>
            </a:r>
            <a:r>
              <a:rPr lang="en-US" sz="3000" dirty="0"/>
              <a:t>in Time</a:t>
            </a:r>
          </a:p>
          <a:p>
            <a:pPr lvl="2"/>
            <a:r>
              <a:rPr lang="en-US" sz="3000" dirty="0"/>
              <a:t>‘Snapshot’</a:t>
            </a:r>
          </a:p>
          <a:p>
            <a:pPr lvl="1"/>
            <a:r>
              <a:rPr lang="en-US" sz="3000" dirty="0"/>
              <a:t>Time Unit: One Date</a:t>
            </a:r>
          </a:p>
          <a:p>
            <a:pPr lvl="2"/>
            <a:r>
              <a:rPr lang="en-US" sz="3000" dirty="0"/>
              <a:t>Example: Volume of Water in a Lake </a:t>
            </a:r>
            <a:r>
              <a:rPr lang="en-US" sz="3000" i="1" dirty="0"/>
              <a:t>on a Specific Date</a:t>
            </a:r>
          </a:p>
          <a:p>
            <a:pPr lvl="2"/>
            <a:endParaRPr lang="en-US" sz="3000" i="1" dirty="0"/>
          </a:p>
          <a:p>
            <a:r>
              <a:rPr lang="en-US" dirty="0"/>
              <a:t>Flow Statements</a:t>
            </a:r>
          </a:p>
          <a:p>
            <a:pPr lvl="1"/>
            <a:r>
              <a:rPr lang="en-US" sz="3000" dirty="0"/>
              <a:t>Value </a:t>
            </a:r>
            <a:r>
              <a:rPr lang="en-US" sz="3000" i="1" dirty="0"/>
              <a:t>over a Period </a:t>
            </a:r>
            <a:r>
              <a:rPr lang="en-US" sz="3000" dirty="0"/>
              <a:t>of Time</a:t>
            </a:r>
          </a:p>
          <a:p>
            <a:pPr lvl="1"/>
            <a:r>
              <a:rPr lang="en-US" sz="3000" dirty="0"/>
              <a:t>Time Unit: Quarter, Year</a:t>
            </a:r>
          </a:p>
          <a:p>
            <a:pPr lvl="2"/>
            <a:r>
              <a:rPr lang="en-US" sz="3000" dirty="0"/>
              <a:t>Example: Flow/Increase of Water into a Lake </a:t>
            </a:r>
            <a:r>
              <a:rPr lang="en-US" sz="3000" i="1" dirty="0"/>
              <a:t>over some Period of Time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Stock versus Flow Statements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Data: ‘Annual’ Assumption</a:t>
            </a:r>
          </a:p>
          <a:p>
            <a:endParaRPr lang="en-US" dirty="0"/>
          </a:p>
          <a:p>
            <a:r>
              <a:rPr lang="en-US" dirty="0"/>
              <a:t>Annualizing</a:t>
            </a:r>
          </a:p>
          <a:p>
            <a:pPr lvl="1"/>
            <a:r>
              <a:rPr lang="en-US" dirty="0"/>
              <a:t>Annual Equivalent of Non-Annual</a:t>
            </a:r>
          </a:p>
          <a:p>
            <a:pPr lvl="1"/>
            <a:r>
              <a:rPr lang="en-US" dirty="0"/>
              <a:t>Quarterly x4, Semi-Annual x2</a:t>
            </a:r>
          </a:p>
          <a:p>
            <a:pPr lvl="1"/>
            <a:endParaRPr lang="en-US" dirty="0"/>
          </a:p>
          <a:p>
            <a:r>
              <a:rPr lang="en-US" i="1" dirty="0"/>
              <a:t>WARNING: Only Annualize Flow Statements!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Annualization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 blue</Template>
  <TotalTime>543</TotalTime>
  <Words>687</Words>
  <Application>Microsoft Office PowerPoint</Application>
  <PresentationFormat>On-screen Show (4:3)</PresentationFormat>
  <Paragraphs>246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Century Gothic</vt:lpstr>
      <vt:lpstr>Corbel</vt:lpstr>
      <vt:lpstr>Symbol</vt:lpstr>
      <vt:lpstr>Contemporary blue</vt:lpstr>
      <vt:lpstr>FIN 360: Corporate Finance</vt:lpstr>
      <vt:lpstr>Today’s Outline</vt:lpstr>
      <vt:lpstr>1. Course Project</vt:lpstr>
      <vt:lpstr>EDGAR 1</vt:lpstr>
      <vt:lpstr>EDGAR 2</vt:lpstr>
      <vt:lpstr>2. Financial Statements</vt:lpstr>
      <vt:lpstr>Three Financial Statements</vt:lpstr>
      <vt:lpstr>Stock versus Flow Statements</vt:lpstr>
      <vt:lpstr>Annualization</vt:lpstr>
      <vt:lpstr>Balance Sheet</vt:lpstr>
      <vt:lpstr>Balance Sheet Analysis▪</vt:lpstr>
      <vt:lpstr>Balance Sheet Issues</vt:lpstr>
      <vt:lpstr>A. Accounting Liquidity</vt:lpstr>
      <vt:lpstr>Accounting Liquidity</vt:lpstr>
      <vt:lpstr>B. Debt versus Equity</vt:lpstr>
      <vt:lpstr>C. Value versus ‘Cost’</vt:lpstr>
      <vt:lpstr>T-P-S</vt:lpstr>
      <vt:lpstr>Income Statement</vt:lpstr>
      <vt:lpstr>Income Statement Organization</vt:lpstr>
      <vt:lpstr>Income Statement Issues</vt:lpstr>
      <vt:lpstr>A. GAAP &amp; B. Non-Cash Items</vt:lpstr>
      <vt:lpstr>T-P-S</vt:lpstr>
      <vt:lpstr>3. Statement of Cash Flows</vt:lpstr>
      <vt:lpstr>Cash Flow Organization</vt:lpstr>
      <vt:lpstr>3. Free Cash Flow</vt:lpstr>
      <vt:lpstr>Free Cash Flow (FCF)</vt:lpstr>
      <vt:lpstr>Free Cash Flow (FCF)</vt:lpstr>
      <vt:lpstr>Calculating Free Cash Flows</vt:lpstr>
      <vt:lpstr>FCF Example</vt:lpstr>
      <vt:lpstr>4. Taxes</vt:lpstr>
      <vt:lpstr>Tax Issues</vt:lpstr>
      <vt:lpstr>Tax Rates</vt:lpstr>
      <vt:lpstr>Marginal versus Average Tax</vt:lpstr>
      <vt:lpstr>Example</vt:lpstr>
    </vt:vector>
  </TitlesOfParts>
  <Company>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 365 Business Finance</dc:title>
  <dc:creator>Lawrence Schrenk</dc:creator>
  <cp:lastModifiedBy>Lawrence Schrenk</cp:lastModifiedBy>
  <cp:revision>100</cp:revision>
  <dcterms:created xsi:type="dcterms:W3CDTF">2009-08-24T02:07:34Z</dcterms:created>
  <dcterms:modified xsi:type="dcterms:W3CDTF">2016-08-30T18:20:06Z</dcterms:modified>
</cp:coreProperties>
</file>